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charts/chart10.xml" ContentType="application/vnd.openxmlformats-officedocument.drawingml.chart+xml"/>
  <Default Extension="gif" ContentType="image/gif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72"/>
  </p:notesMasterIdLst>
  <p:sldIdLst>
    <p:sldId id="330" r:id="rId3"/>
    <p:sldId id="331" r:id="rId4"/>
    <p:sldId id="256" r:id="rId5"/>
    <p:sldId id="268" r:id="rId6"/>
    <p:sldId id="257" r:id="rId7"/>
    <p:sldId id="258" r:id="rId8"/>
    <p:sldId id="269" r:id="rId9"/>
    <p:sldId id="270" r:id="rId10"/>
    <p:sldId id="271" r:id="rId11"/>
    <p:sldId id="281" r:id="rId12"/>
    <p:sldId id="282" r:id="rId13"/>
    <p:sldId id="260" r:id="rId14"/>
    <p:sldId id="264" r:id="rId15"/>
    <p:sldId id="265" r:id="rId16"/>
    <p:sldId id="272" r:id="rId17"/>
    <p:sldId id="261" r:id="rId18"/>
    <p:sldId id="267" r:id="rId19"/>
    <p:sldId id="273" r:id="rId20"/>
    <p:sldId id="284" r:id="rId21"/>
    <p:sldId id="285" r:id="rId22"/>
    <p:sldId id="286" r:id="rId23"/>
    <p:sldId id="287" r:id="rId24"/>
    <p:sldId id="288" r:id="rId25"/>
    <p:sldId id="266" r:id="rId26"/>
    <p:sldId id="274" r:id="rId27"/>
    <p:sldId id="276" r:id="rId28"/>
    <p:sldId id="275" r:id="rId29"/>
    <p:sldId id="278" r:id="rId30"/>
    <p:sldId id="277" r:id="rId31"/>
    <p:sldId id="326" r:id="rId32"/>
    <p:sldId id="289" r:id="rId33"/>
    <p:sldId id="293" r:id="rId34"/>
    <p:sldId id="294" r:id="rId35"/>
    <p:sldId id="295" r:id="rId36"/>
    <p:sldId id="296" r:id="rId37"/>
    <p:sldId id="297" r:id="rId38"/>
    <p:sldId id="327" r:id="rId39"/>
    <p:sldId id="298" r:id="rId40"/>
    <p:sldId id="290" r:id="rId41"/>
    <p:sldId id="291" r:id="rId42"/>
    <p:sldId id="292" r:id="rId43"/>
    <p:sldId id="299" r:id="rId44"/>
    <p:sldId id="280" r:id="rId45"/>
    <p:sldId id="300" r:id="rId46"/>
    <p:sldId id="301" r:id="rId47"/>
    <p:sldId id="302" r:id="rId48"/>
    <p:sldId id="303" r:id="rId49"/>
    <p:sldId id="305" r:id="rId50"/>
    <p:sldId id="304" r:id="rId51"/>
    <p:sldId id="306" r:id="rId52"/>
    <p:sldId id="314" r:id="rId53"/>
    <p:sldId id="310" r:id="rId54"/>
    <p:sldId id="313" r:id="rId55"/>
    <p:sldId id="311" r:id="rId56"/>
    <p:sldId id="312" r:id="rId57"/>
    <p:sldId id="315" r:id="rId58"/>
    <p:sldId id="316" r:id="rId59"/>
    <p:sldId id="317" r:id="rId60"/>
    <p:sldId id="318" r:id="rId61"/>
    <p:sldId id="319" r:id="rId62"/>
    <p:sldId id="320" r:id="rId63"/>
    <p:sldId id="324" r:id="rId64"/>
    <p:sldId id="321" r:id="rId65"/>
    <p:sldId id="322" r:id="rId66"/>
    <p:sldId id="323" r:id="rId67"/>
    <p:sldId id="283" r:id="rId68"/>
    <p:sldId id="279" r:id="rId69"/>
    <p:sldId id="328" r:id="rId70"/>
    <p:sldId id="332" r:id="rId71"/>
  </p:sldIdLst>
  <p:sldSz cx="9144000" cy="6858000" type="screen4x3"/>
  <p:notesSz cx="6858000" cy="9144000"/>
  <p:custDataLst>
    <p:tags r:id="rId7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00B"/>
    <a:srgbClr val="B814BC"/>
    <a:srgbClr val="FFFFFF"/>
    <a:srgbClr val="0C0822"/>
    <a:srgbClr val="050541"/>
    <a:srgbClr val="060638"/>
    <a:srgbClr val="040428"/>
    <a:srgbClr val="040419"/>
    <a:srgbClr val="040414"/>
    <a:srgbClr val="05051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2570" autoAdjust="0"/>
  </p:normalViewPr>
  <p:slideViewPr>
    <p:cSldViewPr>
      <p:cViewPr>
        <p:scale>
          <a:sx n="50" d="100"/>
          <a:sy n="5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748" y="-102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man%20Sterly\Downloads\V&#253;zkum%20-%20marketing%20sportovn&#237;ch%20za&#345;&#237;zen&#237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man%20Sterly\Desktop\Sportcentral%20-%20prezentace%20Tom&#225;&#353;\Sportcentra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man%20Sterly\Desktop\Sportcentral%20-%20prezentace%20Tom&#225;&#353;\Sportcentra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man%20Sterly\Desktop\Sportcentral%20-%20prezentace%20Tom&#225;&#353;\Sportcentr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man%20Sterly\Downloads\V&#253;zkum%20-%20marketing%20sportovn&#237;ch%20za&#345;&#237;zen&#237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man%20Sterly\Downloads\V&#253;zkum%20-%20marketing%20sportovn&#237;ch%20za&#345;&#237;zen&#237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man%20Sterly\Downloads\V&#253;zkum%20-%20marketing%20sportovn&#237;ch%20za&#345;&#237;zen&#237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man%20Sterly\Downloads\V&#253;zkum%20-%20marketing%20sportovn&#237;ch%20za&#345;&#237;zen&#237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man%20Sterly\Downloads\V&#253;zkum%20-%20marketing%20sportovn&#237;ch%20za&#345;&#237;zen&#237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man%20Sterly\Desktop\Sportcentral%20-%20prezentace%20Tom&#225;&#353;\Sportcentr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man%20Sterly\Desktop\Sportcentral%20-%20prezentace%20Tom&#225;&#353;\Sportcentr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man%20Sterly\Desktop\Sportcentral%20-%20prezentace%20Tom&#225;&#353;\Sportcentr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7"/>
  <c:chart>
    <c:title>
      <c:tx>
        <c:rich>
          <a:bodyPr/>
          <a:lstStyle/>
          <a:p>
            <a:pPr>
              <a:defRPr/>
            </a:pPr>
            <a:r>
              <a:rPr lang="cs-CZ"/>
              <a:t>Jak často se věnujete nějakému sportu?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'Vysledky pruzkumu'!$J$53</c:f>
              <c:strCache>
                <c:ptCount val="1"/>
                <c:pt idx="0">
                  <c:v>Počet</c:v>
                </c:pt>
              </c:strCache>
            </c:strRef>
          </c:tx>
          <c:cat>
            <c:strRef>
              <c:f>'Vysledky pruzkumu'!$I$54:$I$61</c:f>
              <c:strCache>
                <c:ptCount val="8"/>
                <c:pt idx="0">
                  <c:v>Nikdy</c:v>
                </c:pt>
                <c:pt idx="1">
                  <c:v>1x za měsíc</c:v>
                </c:pt>
                <c:pt idx="2">
                  <c:v>1x za týden</c:v>
                </c:pt>
                <c:pt idx="3">
                  <c:v>2x za týden</c:v>
                </c:pt>
                <c:pt idx="4">
                  <c:v>3x za týden</c:v>
                </c:pt>
                <c:pt idx="5">
                  <c:v>4-5x za týden</c:v>
                </c:pt>
                <c:pt idx="6">
                  <c:v>Denně</c:v>
                </c:pt>
                <c:pt idx="7">
                  <c:v>Other</c:v>
                </c:pt>
              </c:strCache>
            </c:strRef>
          </c:cat>
          <c:val>
            <c:numRef>
              <c:f>'Vysledky pruzkumu'!$J$54:$J$61</c:f>
              <c:numCache>
                <c:formatCode>General</c:formatCode>
                <c:ptCount val="8"/>
                <c:pt idx="0">
                  <c:v>1</c:v>
                </c:pt>
                <c:pt idx="1">
                  <c:v>10</c:v>
                </c:pt>
                <c:pt idx="2">
                  <c:v>26</c:v>
                </c:pt>
                <c:pt idx="3">
                  <c:v>29</c:v>
                </c:pt>
                <c:pt idx="4">
                  <c:v>20</c:v>
                </c:pt>
                <c:pt idx="5">
                  <c:v>23</c:v>
                </c:pt>
                <c:pt idx="6">
                  <c:v>10</c:v>
                </c:pt>
                <c:pt idx="7">
                  <c:v>6</c:v>
                </c:pt>
              </c:numCache>
            </c:numRef>
          </c:val>
        </c:ser>
        <c:axId val="130922368"/>
        <c:axId val="130999808"/>
      </c:barChart>
      <c:catAx>
        <c:axId val="130922368"/>
        <c:scaling>
          <c:orientation val="minMax"/>
        </c:scaling>
        <c:axPos val="b"/>
        <c:numFmt formatCode="General" sourceLinked="1"/>
        <c:tickLblPos val="nextTo"/>
        <c:crossAx val="130999808"/>
        <c:crosses val="autoZero"/>
        <c:auto val="1"/>
        <c:lblAlgn val="ctr"/>
        <c:lblOffset val="100"/>
      </c:catAx>
      <c:valAx>
        <c:axId val="130999808"/>
        <c:scaling>
          <c:orientation val="minMax"/>
        </c:scaling>
        <c:axPos val="l"/>
        <c:majorGridlines/>
        <c:numFmt formatCode="General" sourceLinked="1"/>
        <c:tickLblPos val="nextTo"/>
        <c:crossAx val="13092236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2800"/>
      </a:pPr>
      <a:endParaRPr lang="cs-CZ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lineChart>
        <c:grouping val="standard"/>
        <c:ser>
          <c:idx val="0"/>
          <c:order val="0"/>
          <c:tx>
            <c:strRef>
              <c:f>List2!$B$1</c:f>
              <c:strCache>
                <c:ptCount val="1"/>
                <c:pt idx="0">
                  <c:v>Sportcentral.cz</c:v>
                </c:pt>
              </c:strCache>
            </c:strRef>
          </c:tx>
          <c:spPr>
            <a:ln w="76200">
              <a:solidFill>
                <a:srgbClr val="FFC000"/>
              </a:solidFill>
            </a:ln>
          </c:spPr>
          <c:cat>
            <c:strRef>
              <c:f>List2!$A$2:$A$13</c:f>
              <c:strCache>
                <c:ptCount val="12"/>
                <c:pt idx="0">
                  <c:v>aktuality ze světa sportu</c:v>
                </c:pt>
                <c:pt idx="1">
                  <c:v>výsledky profesionálů</c:v>
                </c:pt>
                <c:pt idx="2">
                  <c:v>reklamní plochy</c:v>
                </c:pt>
                <c:pt idx="3">
                  <c:v>užitečné články</c:v>
                </c:pt>
                <c:pt idx="4">
                  <c:v>cena marketingových nástrojů</c:v>
                </c:pt>
                <c:pt idx="5">
                  <c:v>cena rezervací</c:v>
                </c:pt>
                <c:pt idx="6">
                  <c:v>komunitní funkce</c:v>
                </c:pt>
                <c:pt idx="7">
                  <c:v>katalog sportovišť</c:v>
                </c:pt>
                <c:pt idx="8">
                  <c:v>přehlednost, jednoduchost</c:v>
                </c:pt>
                <c:pt idx="9">
                  <c:v>nástroje aktivního marketingu sportovišť</c:v>
                </c:pt>
                <c:pt idx="10">
                  <c:v>organizace aktivit</c:v>
                </c:pt>
                <c:pt idx="11">
                  <c:v>úroveň rezervačních funkcí</c:v>
                </c:pt>
              </c:strCache>
            </c:strRef>
          </c:cat>
          <c:val>
            <c:numRef>
              <c:f>List2!$B$2:$B$13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</c:ser>
        <c:ser>
          <c:idx val="2"/>
          <c:order val="1"/>
          <c:tx>
            <c:strRef>
              <c:f>List2!$D$1</c:f>
              <c:strCache>
                <c:ptCount val="1"/>
                <c:pt idx="0">
                  <c:v>Fitweb.cz</c:v>
                </c:pt>
              </c:strCache>
            </c:strRef>
          </c:tx>
          <c:spPr>
            <a:ln w="76200">
              <a:solidFill>
                <a:srgbClr val="00F00B"/>
              </a:solidFill>
            </a:ln>
          </c:spPr>
          <c:cat>
            <c:strRef>
              <c:f>List2!$A$2:$A$13</c:f>
              <c:strCache>
                <c:ptCount val="12"/>
                <c:pt idx="0">
                  <c:v>aktuality ze světa sportu</c:v>
                </c:pt>
                <c:pt idx="1">
                  <c:v>výsledky profesionálů</c:v>
                </c:pt>
                <c:pt idx="2">
                  <c:v>reklamní plochy</c:v>
                </c:pt>
                <c:pt idx="3">
                  <c:v>užitečné články</c:v>
                </c:pt>
                <c:pt idx="4">
                  <c:v>cena marketingových nástrojů</c:v>
                </c:pt>
                <c:pt idx="5">
                  <c:v>cena rezervací</c:v>
                </c:pt>
                <c:pt idx="6">
                  <c:v>komunitní funkce</c:v>
                </c:pt>
                <c:pt idx="7">
                  <c:v>katalog sportovišť</c:v>
                </c:pt>
                <c:pt idx="8">
                  <c:v>přehlednost, jednoduchost</c:v>
                </c:pt>
                <c:pt idx="9">
                  <c:v>nástroje aktivního marketingu sportovišť</c:v>
                </c:pt>
                <c:pt idx="10">
                  <c:v>organizace aktivit</c:v>
                </c:pt>
                <c:pt idx="11">
                  <c:v>úroveň rezervačních funkcí</c:v>
                </c:pt>
              </c:strCache>
            </c:strRef>
          </c:cat>
          <c:val>
            <c:numRef>
              <c:f>List2!$D$2:$D$13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</c:ser>
        <c:marker val="1"/>
        <c:axId val="132246912"/>
        <c:axId val="132461696"/>
      </c:lineChart>
      <c:catAx>
        <c:axId val="132246912"/>
        <c:scaling>
          <c:orientation val="minMax"/>
        </c:scaling>
        <c:axPos val="b"/>
        <c:tickLblPos val="nextTo"/>
        <c:crossAx val="132461696"/>
        <c:crosses val="autoZero"/>
        <c:auto val="1"/>
        <c:lblAlgn val="ctr"/>
        <c:lblOffset val="100"/>
      </c:catAx>
      <c:valAx>
        <c:axId val="132461696"/>
        <c:scaling>
          <c:orientation val="minMax"/>
        </c:scaling>
        <c:axPos val="l"/>
        <c:majorGridlines/>
        <c:numFmt formatCode="General" sourceLinked="1"/>
        <c:tickLblPos val="nextTo"/>
        <c:crossAx val="1322469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000"/>
      </a:pPr>
      <a:endParaRPr lang="cs-CZ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lineChart>
        <c:grouping val="standard"/>
        <c:ser>
          <c:idx val="0"/>
          <c:order val="0"/>
          <c:tx>
            <c:strRef>
              <c:f>List2!$B$1</c:f>
              <c:strCache>
                <c:ptCount val="1"/>
                <c:pt idx="0">
                  <c:v>Sportcentral.cz</c:v>
                </c:pt>
              </c:strCache>
            </c:strRef>
          </c:tx>
          <c:spPr>
            <a:ln w="76200">
              <a:solidFill>
                <a:srgbClr val="FFC000"/>
              </a:solidFill>
            </a:ln>
          </c:spPr>
          <c:cat>
            <c:strRef>
              <c:f>List2!$A$2:$A$13</c:f>
              <c:strCache>
                <c:ptCount val="12"/>
                <c:pt idx="0">
                  <c:v>aktuality ze světa sportu</c:v>
                </c:pt>
                <c:pt idx="1">
                  <c:v>výsledky profesionálů</c:v>
                </c:pt>
                <c:pt idx="2">
                  <c:v>reklamní plochy</c:v>
                </c:pt>
                <c:pt idx="3">
                  <c:v>užitečné články</c:v>
                </c:pt>
                <c:pt idx="4">
                  <c:v>cena marketingových nástrojů</c:v>
                </c:pt>
                <c:pt idx="5">
                  <c:v>cena rezervací</c:v>
                </c:pt>
                <c:pt idx="6">
                  <c:v>komunitní funkce</c:v>
                </c:pt>
                <c:pt idx="7">
                  <c:v>katalog sportovišť</c:v>
                </c:pt>
                <c:pt idx="8">
                  <c:v>přehlednost, jednoduchost</c:v>
                </c:pt>
                <c:pt idx="9">
                  <c:v>nástroje aktivního marketingu sportovišť</c:v>
                </c:pt>
                <c:pt idx="10">
                  <c:v>organizace aktivit</c:v>
                </c:pt>
                <c:pt idx="11">
                  <c:v>úroveň rezervačních funkcí</c:v>
                </c:pt>
              </c:strCache>
            </c:strRef>
          </c:cat>
          <c:val>
            <c:numRef>
              <c:f>List2!$B$2:$B$13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</c:ser>
        <c:ser>
          <c:idx val="5"/>
          <c:order val="1"/>
          <c:tx>
            <c:strRef>
              <c:f>List2!$G$1</c:f>
              <c:strCache>
                <c:ptCount val="1"/>
                <c:pt idx="0">
                  <c:v>Spoluhraci.cz</c:v>
                </c:pt>
              </c:strCache>
            </c:strRef>
          </c:tx>
          <c:spPr>
            <a:ln w="76200">
              <a:solidFill>
                <a:srgbClr val="00F00B"/>
              </a:solidFill>
            </a:ln>
          </c:spPr>
          <c:cat>
            <c:strRef>
              <c:f>List2!$A$2:$A$13</c:f>
              <c:strCache>
                <c:ptCount val="12"/>
                <c:pt idx="0">
                  <c:v>aktuality ze světa sportu</c:v>
                </c:pt>
                <c:pt idx="1">
                  <c:v>výsledky profesionálů</c:v>
                </c:pt>
                <c:pt idx="2">
                  <c:v>reklamní plochy</c:v>
                </c:pt>
                <c:pt idx="3">
                  <c:v>užitečné články</c:v>
                </c:pt>
                <c:pt idx="4">
                  <c:v>cena marketingových nástrojů</c:v>
                </c:pt>
                <c:pt idx="5">
                  <c:v>cena rezervací</c:v>
                </c:pt>
                <c:pt idx="6">
                  <c:v>komunitní funkce</c:v>
                </c:pt>
                <c:pt idx="7">
                  <c:v>katalog sportovišť</c:v>
                </c:pt>
                <c:pt idx="8">
                  <c:v>přehlednost, jednoduchost</c:v>
                </c:pt>
                <c:pt idx="9">
                  <c:v>nástroje aktivního marketingu sportovišť</c:v>
                </c:pt>
                <c:pt idx="10">
                  <c:v>organizace aktivit</c:v>
                </c:pt>
                <c:pt idx="11">
                  <c:v>úroveň rezervačních funkcí</c:v>
                </c:pt>
              </c:strCache>
            </c:strRef>
          </c:cat>
          <c:val>
            <c:numRef>
              <c:f>List2!$G$2:$G$13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3</c:v>
                </c:pt>
                <c:pt idx="11">
                  <c:v>0</c:v>
                </c:pt>
              </c:numCache>
            </c:numRef>
          </c:val>
        </c:ser>
        <c:marker val="1"/>
        <c:axId val="132482560"/>
        <c:axId val="132484096"/>
      </c:lineChart>
      <c:catAx>
        <c:axId val="132482560"/>
        <c:scaling>
          <c:orientation val="minMax"/>
        </c:scaling>
        <c:axPos val="b"/>
        <c:tickLblPos val="nextTo"/>
        <c:crossAx val="132484096"/>
        <c:crosses val="autoZero"/>
        <c:auto val="1"/>
        <c:lblAlgn val="ctr"/>
        <c:lblOffset val="100"/>
      </c:catAx>
      <c:valAx>
        <c:axId val="132484096"/>
        <c:scaling>
          <c:orientation val="minMax"/>
        </c:scaling>
        <c:axPos val="l"/>
        <c:majorGridlines/>
        <c:numFmt formatCode="General" sourceLinked="1"/>
        <c:tickLblPos val="nextTo"/>
        <c:crossAx val="1324825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000"/>
      </a:pPr>
      <a:endParaRPr lang="cs-CZ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lineChart>
        <c:grouping val="standard"/>
        <c:ser>
          <c:idx val="0"/>
          <c:order val="0"/>
          <c:tx>
            <c:strRef>
              <c:f>List2!$B$1</c:f>
              <c:strCache>
                <c:ptCount val="1"/>
                <c:pt idx="0">
                  <c:v>Sportcentral.cz</c:v>
                </c:pt>
              </c:strCache>
            </c:strRef>
          </c:tx>
          <c:spPr>
            <a:ln w="76200">
              <a:solidFill>
                <a:srgbClr val="FFC000"/>
              </a:solidFill>
            </a:ln>
          </c:spPr>
          <c:cat>
            <c:strRef>
              <c:f>List2!$A$2:$A$13</c:f>
              <c:strCache>
                <c:ptCount val="12"/>
                <c:pt idx="0">
                  <c:v>aktuality ze světa sportu</c:v>
                </c:pt>
                <c:pt idx="1">
                  <c:v>výsledky profesionálů</c:v>
                </c:pt>
                <c:pt idx="2">
                  <c:v>reklamní plochy</c:v>
                </c:pt>
                <c:pt idx="3">
                  <c:v>užitečné články</c:v>
                </c:pt>
                <c:pt idx="4">
                  <c:v>cena marketingových nástrojů</c:v>
                </c:pt>
                <c:pt idx="5">
                  <c:v>cena rezervací</c:v>
                </c:pt>
                <c:pt idx="6">
                  <c:v>komunitní funkce</c:v>
                </c:pt>
                <c:pt idx="7">
                  <c:v>katalog sportovišť</c:v>
                </c:pt>
                <c:pt idx="8">
                  <c:v>přehlednost, jednoduchost</c:v>
                </c:pt>
                <c:pt idx="9">
                  <c:v>nástroje aktivního marketingu sportovišť</c:v>
                </c:pt>
                <c:pt idx="10">
                  <c:v>organizace aktivit</c:v>
                </c:pt>
                <c:pt idx="11">
                  <c:v>úroveň rezervačních funkcí</c:v>
                </c:pt>
              </c:strCache>
            </c:strRef>
          </c:cat>
          <c:val>
            <c:numRef>
              <c:f>List2!$B$2:$B$13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</c:ser>
        <c:ser>
          <c:idx val="4"/>
          <c:order val="1"/>
          <c:tx>
            <c:strRef>
              <c:f>List2!$F$1</c:f>
              <c:strCache>
                <c:ptCount val="1"/>
                <c:pt idx="0">
                  <c:v>E-rezervace.cz</c:v>
                </c:pt>
              </c:strCache>
            </c:strRef>
          </c:tx>
          <c:spPr>
            <a:ln w="76200">
              <a:solidFill>
                <a:srgbClr val="00F00B"/>
              </a:solidFill>
            </a:ln>
          </c:spPr>
          <c:cat>
            <c:strRef>
              <c:f>List2!$A$2:$A$13</c:f>
              <c:strCache>
                <c:ptCount val="12"/>
                <c:pt idx="0">
                  <c:v>aktuality ze světa sportu</c:v>
                </c:pt>
                <c:pt idx="1">
                  <c:v>výsledky profesionálů</c:v>
                </c:pt>
                <c:pt idx="2">
                  <c:v>reklamní plochy</c:v>
                </c:pt>
                <c:pt idx="3">
                  <c:v>užitečné články</c:v>
                </c:pt>
                <c:pt idx="4">
                  <c:v>cena marketingových nástrojů</c:v>
                </c:pt>
                <c:pt idx="5">
                  <c:v>cena rezervací</c:v>
                </c:pt>
                <c:pt idx="6">
                  <c:v>komunitní funkce</c:v>
                </c:pt>
                <c:pt idx="7">
                  <c:v>katalog sportovišť</c:v>
                </c:pt>
                <c:pt idx="8">
                  <c:v>přehlednost, jednoduchost</c:v>
                </c:pt>
                <c:pt idx="9">
                  <c:v>nástroje aktivního marketingu sportovišť</c:v>
                </c:pt>
                <c:pt idx="10">
                  <c:v>organizace aktivit</c:v>
                </c:pt>
                <c:pt idx="11">
                  <c:v>úroveň rezervačních funkcí</c:v>
                </c:pt>
              </c:strCache>
            </c:strRef>
          </c:cat>
          <c:val>
            <c:numRef>
              <c:f>List2!$F$2:$F$13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  <c:pt idx="11">
                  <c:v>5</c:v>
                </c:pt>
              </c:numCache>
            </c:numRef>
          </c:val>
        </c:ser>
        <c:marker val="1"/>
        <c:axId val="132517248"/>
        <c:axId val="132523136"/>
      </c:lineChart>
      <c:catAx>
        <c:axId val="132517248"/>
        <c:scaling>
          <c:orientation val="minMax"/>
        </c:scaling>
        <c:axPos val="b"/>
        <c:tickLblPos val="nextTo"/>
        <c:crossAx val="132523136"/>
        <c:crosses val="autoZero"/>
        <c:auto val="1"/>
        <c:lblAlgn val="ctr"/>
        <c:lblOffset val="100"/>
      </c:catAx>
      <c:valAx>
        <c:axId val="132523136"/>
        <c:scaling>
          <c:orientation val="minMax"/>
        </c:scaling>
        <c:axPos val="l"/>
        <c:majorGridlines/>
        <c:numFmt formatCode="General" sourceLinked="1"/>
        <c:tickLblPos val="nextTo"/>
        <c:crossAx val="1325172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000"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7"/>
  <c:chart>
    <c:title>
      <c:tx>
        <c:rich>
          <a:bodyPr/>
          <a:lstStyle/>
          <a:p>
            <a:pPr>
              <a:defRPr/>
            </a:pPr>
            <a:r>
              <a:rPr lang="cs-CZ"/>
              <a:t>Jak často sportujete na placených sportovištích?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'Vysledky pruzkumu'!$J$77</c:f>
              <c:strCache>
                <c:ptCount val="1"/>
                <c:pt idx="0">
                  <c:v>Počet</c:v>
                </c:pt>
              </c:strCache>
            </c:strRef>
          </c:tx>
          <c:cat>
            <c:strRef>
              <c:f>'Vysledky pruzkumu'!$I$78:$I$85</c:f>
              <c:strCache>
                <c:ptCount val="8"/>
                <c:pt idx="0">
                  <c:v>Nikdy</c:v>
                </c:pt>
                <c:pt idx="1">
                  <c:v>1x za měsíc</c:v>
                </c:pt>
                <c:pt idx="2">
                  <c:v>1x za týden</c:v>
                </c:pt>
                <c:pt idx="3">
                  <c:v>2x za týden</c:v>
                </c:pt>
                <c:pt idx="4">
                  <c:v>3x za týden</c:v>
                </c:pt>
                <c:pt idx="5">
                  <c:v>4-5x za týden</c:v>
                </c:pt>
                <c:pt idx="6">
                  <c:v>Denně</c:v>
                </c:pt>
                <c:pt idx="7">
                  <c:v>Other</c:v>
                </c:pt>
              </c:strCache>
            </c:strRef>
          </c:cat>
          <c:val>
            <c:numRef>
              <c:f>'Vysledky pruzkumu'!$J$78:$J$85</c:f>
              <c:numCache>
                <c:formatCode>General</c:formatCode>
                <c:ptCount val="8"/>
                <c:pt idx="0">
                  <c:v>10</c:v>
                </c:pt>
                <c:pt idx="1">
                  <c:v>24</c:v>
                </c:pt>
                <c:pt idx="2">
                  <c:v>35</c:v>
                </c:pt>
                <c:pt idx="3">
                  <c:v>26</c:v>
                </c:pt>
                <c:pt idx="4">
                  <c:v>19</c:v>
                </c:pt>
                <c:pt idx="5">
                  <c:v>3</c:v>
                </c:pt>
                <c:pt idx="6">
                  <c:v>3</c:v>
                </c:pt>
                <c:pt idx="7">
                  <c:v>5</c:v>
                </c:pt>
              </c:numCache>
            </c:numRef>
          </c:val>
        </c:ser>
        <c:axId val="131081728"/>
        <c:axId val="131083264"/>
      </c:barChart>
      <c:catAx>
        <c:axId val="131081728"/>
        <c:scaling>
          <c:orientation val="minMax"/>
        </c:scaling>
        <c:axPos val="b"/>
        <c:numFmt formatCode="General" sourceLinked="1"/>
        <c:tickLblPos val="nextTo"/>
        <c:crossAx val="131083264"/>
        <c:crosses val="autoZero"/>
        <c:auto val="1"/>
        <c:lblAlgn val="ctr"/>
        <c:lblOffset val="100"/>
      </c:catAx>
      <c:valAx>
        <c:axId val="131083264"/>
        <c:scaling>
          <c:orientation val="minMax"/>
        </c:scaling>
        <c:axPos val="l"/>
        <c:majorGridlines/>
        <c:numFmt formatCode="General" sourceLinked="1"/>
        <c:tickLblPos val="nextTo"/>
        <c:crossAx val="13108172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2800"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5"/>
  <c:chart>
    <c:title>
      <c:tx>
        <c:rich>
          <a:bodyPr/>
          <a:lstStyle/>
          <a:p>
            <a:pPr>
              <a:defRPr/>
            </a:pPr>
            <a:r>
              <a:rPr lang="cs-CZ"/>
              <a:t>Kolik Kč v průměru utratíte za vstupné na sportoviště za MĚSÍC? 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'Vysledky pruzkumu'!$J$101</c:f>
              <c:strCache>
                <c:ptCount val="1"/>
                <c:pt idx="0">
                  <c:v>Počet</c:v>
                </c:pt>
              </c:strCache>
            </c:strRef>
          </c:tx>
          <c:cat>
            <c:strRef>
              <c:f>'Vysledky pruzkumu'!$I$102:$I$113</c:f>
              <c:strCache>
                <c:ptCount val="12"/>
                <c:pt idx="0">
                  <c:v>0 - 100 Kč</c:v>
                </c:pt>
                <c:pt idx="1">
                  <c:v>100 - 200 Kč</c:v>
                </c:pt>
                <c:pt idx="2">
                  <c:v>200 - 300 Kč</c:v>
                </c:pt>
                <c:pt idx="3">
                  <c:v>300 - 400 Kč</c:v>
                </c:pt>
                <c:pt idx="4">
                  <c:v>400 - 500 Kč</c:v>
                </c:pt>
                <c:pt idx="5">
                  <c:v>500 - 700 Kč</c:v>
                </c:pt>
                <c:pt idx="6">
                  <c:v>700 - 1000 Kč</c:v>
                </c:pt>
                <c:pt idx="7">
                  <c:v>1000 - 1500 Kč</c:v>
                </c:pt>
                <c:pt idx="8">
                  <c:v>1500 - 2000 Kč</c:v>
                </c:pt>
                <c:pt idx="9">
                  <c:v>2000 - 3000 Kč</c:v>
                </c:pt>
                <c:pt idx="10">
                  <c:v>3000 - 5000 Kč</c:v>
                </c:pt>
                <c:pt idx="11">
                  <c:v>Other</c:v>
                </c:pt>
              </c:strCache>
            </c:strRef>
          </c:cat>
          <c:val>
            <c:numRef>
              <c:f>'Vysledky pruzkumu'!$J$102:$J$113</c:f>
              <c:numCache>
                <c:formatCode>General</c:formatCode>
                <c:ptCount val="12"/>
                <c:pt idx="0">
                  <c:v>20</c:v>
                </c:pt>
                <c:pt idx="1">
                  <c:v>21</c:v>
                </c:pt>
                <c:pt idx="2">
                  <c:v>14</c:v>
                </c:pt>
                <c:pt idx="3">
                  <c:v>20</c:v>
                </c:pt>
                <c:pt idx="4">
                  <c:v>16</c:v>
                </c:pt>
                <c:pt idx="5">
                  <c:v>12</c:v>
                </c:pt>
                <c:pt idx="6">
                  <c:v>15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</c:ser>
        <c:axId val="131095552"/>
        <c:axId val="131126016"/>
      </c:barChart>
      <c:catAx>
        <c:axId val="131095552"/>
        <c:scaling>
          <c:orientation val="minMax"/>
        </c:scaling>
        <c:axPos val="b"/>
        <c:numFmt formatCode="General" sourceLinked="1"/>
        <c:tickLblPos val="nextTo"/>
        <c:crossAx val="131126016"/>
        <c:crosses val="autoZero"/>
        <c:auto val="1"/>
        <c:lblAlgn val="ctr"/>
        <c:lblOffset val="100"/>
      </c:catAx>
      <c:valAx>
        <c:axId val="131126016"/>
        <c:scaling>
          <c:orientation val="minMax"/>
        </c:scaling>
        <c:axPos val="l"/>
        <c:majorGridlines/>
        <c:numFmt formatCode="General" sourceLinked="1"/>
        <c:tickLblPos val="nextTo"/>
        <c:crossAx val="1310955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2800"/>
      </a:pPr>
      <a:endParaRPr lang="cs-CZ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8"/>
  <c:chart>
    <c:title>
      <c:tx>
        <c:rich>
          <a:bodyPr/>
          <a:lstStyle/>
          <a:p>
            <a:pPr>
              <a:defRPr/>
            </a:pPr>
            <a:r>
              <a:rPr lang="cs-CZ"/>
              <a:t>Kde získáváte informace o sportovních zařízeních?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'Vysledky pruzkumu'!$J$148</c:f>
              <c:strCache>
                <c:ptCount val="1"/>
                <c:pt idx="0">
                  <c:v>Počet</c:v>
                </c:pt>
              </c:strCache>
            </c:strRef>
          </c:tx>
          <c:cat>
            <c:strRef>
              <c:f>'Vysledky pruzkumu'!$I$149:$I$156</c:f>
              <c:strCache>
                <c:ptCount val="8"/>
                <c:pt idx="0">
                  <c:v>Noviny, časopisy</c:v>
                </c:pt>
                <c:pt idx="1">
                  <c:v>Televize</c:v>
                </c:pt>
                <c:pt idx="2">
                  <c:v>Rozhlas</c:v>
                </c:pt>
                <c:pt idx="3">
                  <c:v>Internet</c:v>
                </c:pt>
                <c:pt idx="4">
                  <c:v>Přátelé, rodina</c:v>
                </c:pt>
                <c:pt idx="5">
                  <c:v>Plakáty (na ulici, v budovách, apod.)</c:v>
                </c:pt>
                <c:pt idx="6">
                  <c:v>Nezajímám se o sportovní zařízení</c:v>
                </c:pt>
                <c:pt idx="7">
                  <c:v>Other</c:v>
                </c:pt>
              </c:strCache>
            </c:strRef>
          </c:cat>
          <c:val>
            <c:numRef>
              <c:f>'Vysledky pruzkumu'!$J$149:$J$156</c:f>
              <c:numCache>
                <c:formatCode>General</c:formatCode>
                <c:ptCount val="8"/>
                <c:pt idx="0">
                  <c:v>26</c:v>
                </c:pt>
                <c:pt idx="1">
                  <c:v>8</c:v>
                </c:pt>
                <c:pt idx="2">
                  <c:v>2</c:v>
                </c:pt>
                <c:pt idx="3">
                  <c:v>104</c:v>
                </c:pt>
                <c:pt idx="4">
                  <c:v>91</c:v>
                </c:pt>
                <c:pt idx="5">
                  <c:v>42</c:v>
                </c:pt>
                <c:pt idx="6">
                  <c:v>4</c:v>
                </c:pt>
                <c:pt idx="7">
                  <c:v>5</c:v>
                </c:pt>
              </c:numCache>
            </c:numRef>
          </c:val>
        </c:ser>
        <c:axId val="86598400"/>
        <c:axId val="86599936"/>
      </c:barChart>
      <c:catAx>
        <c:axId val="86598400"/>
        <c:scaling>
          <c:orientation val="minMax"/>
        </c:scaling>
        <c:axPos val="b"/>
        <c:numFmt formatCode="General" sourceLinked="1"/>
        <c:tickLblPos val="nextTo"/>
        <c:crossAx val="86599936"/>
        <c:crosses val="autoZero"/>
        <c:auto val="1"/>
        <c:lblAlgn val="ctr"/>
        <c:lblOffset val="100"/>
      </c:catAx>
      <c:valAx>
        <c:axId val="86599936"/>
        <c:scaling>
          <c:orientation val="minMax"/>
        </c:scaling>
        <c:axPos val="l"/>
        <c:majorGridlines/>
        <c:numFmt formatCode="General" sourceLinked="1"/>
        <c:tickLblPos val="nextTo"/>
        <c:crossAx val="8659840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2800"/>
      </a:pPr>
      <a:endParaRPr lang="cs-CZ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8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Jakým </a:t>
            </a:r>
            <a:r>
              <a:rPr lang="cs-CZ" dirty="0"/>
              <a:t>je to </a:t>
            </a:r>
            <a:r>
              <a:rPr lang="cs-CZ" dirty="0" smtClean="0"/>
              <a:t>způsobem získáváte informace o sportovištích na internetu?</a:t>
            </a:r>
            <a:endParaRPr lang="cs-CZ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'Vysledky pruzkumu'!$J$172</c:f>
              <c:strCache>
                <c:ptCount val="1"/>
                <c:pt idx="0">
                  <c:v>Počet</c:v>
                </c:pt>
              </c:strCache>
            </c:strRef>
          </c:tx>
          <c:cat>
            <c:strRef>
              <c:f>'Vysledky pruzkumu'!$I$173:$I$178</c:f>
              <c:strCache>
                <c:ptCount val="6"/>
                <c:pt idx="0">
                  <c:v>Internetová reklama (např. bannery, sponzorované odkazy)</c:v>
                </c:pt>
                <c:pt idx="1">
                  <c:v>Vlastní vyhledávání (Google, Seznam)</c:v>
                </c:pt>
                <c:pt idx="2">
                  <c:v>Různé katalogy sportovišť</c:v>
                </c:pt>
                <c:pt idx="3">
                  <c:v>Sociální sítě (např. Facebook)</c:v>
                </c:pt>
                <c:pt idx="4">
                  <c:v>Emaily nebo newsletter zasílaný sportovištěm</c:v>
                </c:pt>
                <c:pt idx="5">
                  <c:v>Other</c:v>
                </c:pt>
              </c:strCache>
            </c:strRef>
          </c:cat>
          <c:val>
            <c:numRef>
              <c:f>'Vysledky pruzkumu'!$J$173:$J$178</c:f>
              <c:numCache>
                <c:formatCode>General</c:formatCode>
                <c:ptCount val="6"/>
                <c:pt idx="0">
                  <c:v>21</c:v>
                </c:pt>
                <c:pt idx="1">
                  <c:v>102</c:v>
                </c:pt>
                <c:pt idx="2">
                  <c:v>7</c:v>
                </c:pt>
                <c:pt idx="3">
                  <c:v>44</c:v>
                </c:pt>
                <c:pt idx="4">
                  <c:v>13</c:v>
                </c:pt>
                <c:pt idx="5">
                  <c:v>2</c:v>
                </c:pt>
              </c:numCache>
            </c:numRef>
          </c:val>
        </c:ser>
        <c:axId val="86612224"/>
        <c:axId val="132071424"/>
      </c:barChart>
      <c:catAx>
        <c:axId val="86612224"/>
        <c:scaling>
          <c:orientation val="minMax"/>
        </c:scaling>
        <c:axPos val="b"/>
        <c:numFmt formatCode="General" sourceLinked="1"/>
        <c:tickLblPos val="nextTo"/>
        <c:crossAx val="132071424"/>
        <c:crosses val="autoZero"/>
        <c:auto val="1"/>
        <c:lblAlgn val="ctr"/>
        <c:lblOffset val="100"/>
      </c:catAx>
      <c:valAx>
        <c:axId val="132071424"/>
        <c:scaling>
          <c:orientation val="minMax"/>
        </c:scaling>
        <c:axPos val="l"/>
        <c:majorGridlines/>
        <c:numFmt formatCode="General" sourceLinked="1"/>
        <c:tickLblPos val="nextTo"/>
        <c:crossAx val="866122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2400"/>
      </a:pPr>
      <a:endParaRPr lang="cs-CZ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"/>
  <c:chart>
    <c:title>
      <c:tx>
        <c:rich>
          <a:bodyPr/>
          <a:lstStyle/>
          <a:p>
            <a:pPr>
              <a:defRPr/>
            </a:pPr>
            <a:r>
              <a:rPr lang="cs-CZ"/>
              <a:t>Chodíte sportovat stále na stejná místa, nebo rádi zkoušíte nová?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'Vysledky pruzkumu'!$J$196</c:f>
              <c:strCache>
                <c:ptCount val="1"/>
                <c:pt idx="0">
                  <c:v>Počet</c:v>
                </c:pt>
              </c:strCache>
            </c:strRef>
          </c:tx>
          <c:cat>
            <c:strRef>
              <c:f>'Vysledky pruzkumu'!$I$197:$I$203</c:f>
              <c:strCache>
                <c:ptCount val="7"/>
                <c:pt idx="0">
                  <c:v>Nesportuji</c:v>
                </c:pt>
                <c:pt idx="1">
                  <c:v>Zkouším nové sporty</c:v>
                </c:pt>
                <c:pt idx="2">
                  <c:v>Zkouším nová sportoviště</c:v>
                </c:pt>
                <c:pt idx="3">
                  <c:v>Stále sportuji stejné sporty na stejných místech</c:v>
                </c:pt>
                <c:pt idx="4">
                  <c:v>Chtěl/a bych zkoušet nové sporty</c:v>
                </c:pt>
                <c:pt idx="5">
                  <c:v>Chtěl/a bych zkoušet nová sportoviště</c:v>
                </c:pt>
                <c:pt idx="6">
                  <c:v>Other</c:v>
                </c:pt>
              </c:strCache>
            </c:strRef>
          </c:cat>
          <c:val>
            <c:numRef>
              <c:f>'Vysledky pruzkumu'!$J$197:$J$203</c:f>
              <c:numCache>
                <c:formatCode>General</c:formatCode>
                <c:ptCount val="7"/>
                <c:pt idx="0">
                  <c:v>2</c:v>
                </c:pt>
                <c:pt idx="1">
                  <c:v>39</c:v>
                </c:pt>
                <c:pt idx="2">
                  <c:v>39</c:v>
                </c:pt>
                <c:pt idx="3">
                  <c:v>62</c:v>
                </c:pt>
                <c:pt idx="4">
                  <c:v>25</c:v>
                </c:pt>
                <c:pt idx="5">
                  <c:v>16</c:v>
                </c:pt>
                <c:pt idx="6">
                  <c:v>9</c:v>
                </c:pt>
              </c:numCache>
            </c:numRef>
          </c:val>
        </c:ser>
        <c:axId val="132091904"/>
        <c:axId val="132093440"/>
      </c:barChart>
      <c:catAx>
        <c:axId val="132091904"/>
        <c:scaling>
          <c:orientation val="minMax"/>
        </c:scaling>
        <c:axPos val="b"/>
        <c:numFmt formatCode="General" sourceLinked="1"/>
        <c:tickLblPos val="nextTo"/>
        <c:crossAx val="132093440"/>
        <c:crosses val="autoZero"/>
        <c:auto val="1"/>
        <c:lblAlgn val="ctr"/>
        <c:lblOffset val="100"/>
      </c:catAx>
      <c:valAx>
        <c:axId val="132093440"/>
        <c:scaling>
          <c:orientation val="minMax"/>
        </c:scaling>
        <c:axPos val="l"/>
        <c:majorGridlines/>
        <c:numFmt formatCode="General" sourceLinked="1"/>
        <c:tickLblPos val="nextTo"/>
        <c:crossAx val="13209190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Kolik byste byli ochotni zaplatit MĚSÍČNĚ za propagaci na internetu, pokud by přinášela skutečné pozitivní výsledky?</a:t>
            </a:r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cat>
            <c:numRef>
              <c:f>List1!$D$33:$D$40</c:f>
              <c:numCache>
                <c:formatCode>#,##0\ "Kč";[Red]\-#,##0\ "Kč"</c:formatCode>
                <c:ptCount val="8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2000</c:v>
                </c:pt>
                <c:pt idx="4">
                  <c:v>3000</c:v>
                </c:pt>
                <c:pt idx="5">
                  <c:v>8000</c:v>
                </c:pt>
                <c:pt idx="6">
                  <c:v>15000</c:v>
                </c:pt>
                <c:pt idx="7">
                  <c:v>50000</c:v>
                </c:pt>
              </c:numCache>
            </c:numRef>
          </c:cat>
          <c:val>
            <c:numRef>
              <c:f>List1!$E$33:$E$40</c:f>
              <c:numCache>
                <c:formatCode>General</c:formatCode>
                <c:ptCount val="8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axId val="132150784"/>
        <c:axId val="132152320"/>
      </c:barChart>
      <c:catAx>
        <c:axId val="132150784"/>
        <c:scaling>
          <c:orientation val="minMax"/>
        </c:scaling>
        <c:axPos val="b"/>
        <c:numFmt formatCode="#,##0\ &quot;Kč&quot;;[Red]\-#,##0\ &quot;Kč&quot;" sourceLinked="1"/>
        <c:majorTickMark val="none"/>
        <c:tickLblPos val="nextTo"/>
        <c:crossAx val="132152320"/>
        <c:crosses val="autoZero"/>
        <c:auto val="1"/>
        <c:lblAlgn val="ctr"/>
        <c:lblOffset val="100"/>
      </c:catAx>
      <c:valAx>
        <c:axId val="13215232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32150784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cs-CZ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lineChart>
        <c:grouping val="standard"/>
        <c:ser>
          <c:idx val="0"/>
          <c:order val="0"/>
          <c:tx>
            <c:strRef>
              <c:f>List2!$B$1</c:f>
              <c:strCache>
                <c:ptCount val="1"/>
                <c:pt idx="0">
                  <c:v>Sportcentral.cz</c:v>
                </c:pt>
              </c:strCache>
            </c:strRef>
          </c:tx>
          <c:spPr>
            <a:ln w="76200">
              <a:solidFill>
                <a:srgbClr val="FFC000"/>
              </a:solidFill>
            </a:ln>
          </c:spPr>
          <c:cat>
            <c:strRef>
              <c:f>List2!$A$2:$A$13</c:f>
              <c:strCache>
                <c:ptCount val="12"/>
                <c:pt idx="0">
                  <c:v>aktuality ze světa sportu</c:v>
                </c:pt>
                <c:pt idx="1">
                  <c:v>výsledky profesionálů</c:v>
                </c:pt>
                <c:pt idx="2">
                  <c:v>reklamní plochy</c:v>
                </c:pt>
                <c:pt idx="3">
                  <c:v>užitečné články</c:v>
                </c:pt>
                <c:pt idx="4">
                  <c:v>cena marketingových nástrojů</c:v>
                </c:pt>
                <c:pt idx="5">
                  <c:v>cena rezervací</c:v>
                </c:pt>
                <c:pt idx="6">
                  <c:v>komunitní funkce</c:v>
                </c:pt>
                <c:pt idx="7">
                  <c:v>katalog sportovišť</c:v>
                </c:pt>
                <c:pt idx="8">
                  <c:v>přehlednost, jednoduchost</c:v>
                </c:pt>
                <c:pt idx="9">
                  <c:v>nástroje aktivního marketingu sportovišť</c:v>
                </c:pt>
                <c:pt idx="10">
                  <c:v>organizace aktivit</c:v>
                </c:pt>
                <c:pt idx="11">
                  <c:v>úroveň rezervačních funkcí</c:v>
                </c:pt>
              </c:strCache>
            </c:strRef>
          </c:cat>
          <c:val>
            <c:numRef>
              <c:f>List2!$B$2:$B$13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</c:ser>
        <c:ser>
          <c:idx val="1"/>
          <c:order val="1"/>
          <c:tx>
            <c:strRef>
              <c:f>List2!$C$1</c:f>
              <c:strCache>
                <c:ptCount val="1"/>
                <c:pt idx="0">
                  <c:v>Tenisportal.cz</c:v>
                </c:pt>
              </c:strCache>
            </c:strRef>
          </c:tx>
          <c:spPr>
            <a:ln w="76200">
              <a:solidFill>
                <a:srgbClr val="00F00B"/>
              </a:solidFill>
            </a:ln>
          </c:spPr>
          <c:cat>
            <c:strRef>
              <c:f>List2!$A$2:$A$13</c:f>
              <c:strCache>
                <c:ptCount val="12"/>
                <c:pt idx="0">
                  <c:v>aktuality ze světa sportu</c:v>
                </c:pt>
                <c:pt idx="1">
                  <c:v>výsledky profesionálů</c:v>
                </c:pt>
                <c:pt idx="2">
                  <c:v>reklamní plochy</c:v>
                </c:pt>
                <c:pt idx="3">
                  <c:v>užitečné články</c:v>
                </c:pt>
                <c:pt idx="4">
                  <c:v>cena marketingových nástrojů</c:v>
                </c:pt>
                <c:pt idx="5">
                  <c:v>cena rezervací</c:v>
                </c:pt>
                <c:pt idx="6">
                  <c:v>komunitní funkce</c:v>
                </c:pt>
                <c:pt idx="7">
                  <c:v>katalog sportovišť</c:v>
                </c:pt>
                <c:pt idx="8">
                  <c:v>přehlednost, jednoduchost</c:v>
                </c:pt>
                <c:pt idx="9">
                  <c:v>nástroje aktivního marketingu sportovišť</c:v>
                </c:pt>
                <c:pt idx="10">
                  <c:v>organizace aktivit</c:v>
                </c:pt>
                <c:pt idx="11">
                  <c:v>úroveň rezervačních funkcí</c:v>
                </c:pt>
              </c:strCache>
            </c:strRef>
          </c:cat>
          <c:val>
            <c:numRef>
              <c:f>List2!$C$2:$C$13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marker val="1"/>
        <c:axId val="132160896"/>
        <c:axId val="132183168"/>
      </c:lineChart>
      <c:catAx>
        <c:axId val="132160896"/>
        <c:scaling>
          <c:orientation val="minMax"/>
        </c:scaling>
        <c:axPos val="b"/>
        <c:tickLblPos val="nextTo"/>
        <c:crossAx val="132183168"/>
        <c:crosses val="autoZero"/>
        <c:auto val="1"/>
        <c:lblAlgn val="ctr"/>
        <c:lblOffset val="100"/>
      </c:catAx>
      <c:valAx>
        <c:axId val="132183168"/>
        <c:scaling>
          <c:orientation val="minMax"/>
        </c:scaling>
        <c:axPos val="l"/>
        <c:majorGridlines/>
        <c:numFmt formatCode="General" sourceLinked="1"/>
        <c:tickLblPos val="nextTo"/>
        <c:crossAx val="1321608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000"/>
      </a:pPr>
      <a:endParaRPr lang="cs-CZ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lineChart>
        <c:grouping val="standard"/>
        <c:ser>
          <c:idx val="0"/>
          <c:order val="0"/>
          <c:tx>
            <c:strRef>
              <c:f>List2!$B$1</c:f>
              <c:strCache>
                <c:ptCount val="1"/>
                <c:pt idx="0">
                  <c:v>Sportcentral.cz</c:v>
                </c:pt>
              </c:strCache>
            </c:strRef>
          </c:tx>
          <c:spPr>
            <a:ln w="76200">
              <a:solidFill>
                <a:srgbClr val="FFC000"/>
              </a:solidFill>
            </a:ln>
          </c:spPr>
          <c:cat>
            <c:strRef>
              <c:f>List2!$A$2:$A$13</c:f>
              <c:strCache>
                <c:ptCount val="12"/>
                <c:pt idx="0">
                  <c:v>aktuality ze světa sportu</c:v>
                </c:pt>
                <c:pt idx="1">
                  <c:v>výsledky profesionálů</c:v>
                </c:pt>
                <c:pt idx="2">
                  <c:v>reklamní plochy</c:v>
                </c:pt>
                <c:pt idx="3">
                  <c:v>užitečné články</c:v>
                </c:pt>
                <c:pt idx="4">
                  <c:v>cena marketingových nástrojů</c:v>
                </c:pt>
                <c:pt idx="5">
                  <c:v>cena rezervací</c:v>
                </c:pt>
                <c:pt idx="6">
                  <c:v>komunitní funkce</c:v>
                </c:pt>
                <c:pt idx="7">
                  <c:v>katalog sportovišť</c:v>
                </c:pt>
                <c:pt idx="8">
                  <c:v>přehlednost, jednoduchost</c:v>
                </c:pt>
                <c:pt idx="9">
                  <c:v>nástroje aktivního marketingu sportovišť</c:v>
                </c:pt>
                <c:pt idx="10">
                  <c:v>organizace aktivit</c:v>
                </c:pt>
                <c:pt idx="11">
                  <c:v>úroveň rezervačních funkcí</c:v>
                </c:pt>
              </c:strCache>
            </c:strRef>
          </c:cat>
          <c:val>
            <c:numRef>
              <c:f>List2!$B$2:$B$13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</c:ser>
        <c:ser>
          <c:idx val="3"/>
          <c:order val="1"/>
          <c:tx>
            <c:strRef>
              <c:f>List2!$E$1</c:f>
              <c:strCache>
                <c:ptCount val="1"/>
                <c:pt idx="0">
                  <c:v>Sportserver.cz</c:v>
                </c:pt>
              </c:strCache>
            </c:strRef>
          </c:tx>
          <c:spPr>
            <a:ln w="76200">
              <a:solidFill>
                <a:srgbClr val="00F00B"/>
              </a:solidFill>
            </a:ln>
          </c:spPr>
          <c:cat>
            <c:strRef>
              <c:f>List2!$A$2:$A$13</c:f>
              <c:strCache>
                <c:ptCount val="12"/>
                <c:pt idx="0">
                  <c:v>aktuality ze světa sportu</c:v>
                </c:pt>
                <c:pt idx="1">
                  <c:v>výsledky profesionálů</c:v>
                </c:pt>
                <c:pt idx="2">
                  <c:v>reklamní plochy</c:v>
                </c:pt>
                <c:pt idx="3">
                  <c:v>užitečné články</c:v>
                </c:pt>
                <c:pt idx="4">
                  <c:v>cena marketingových nástrojů</c:v>
                </c:pt>
                <c:pt idx="5">
                  <c:v>cena rezervací</c:v>
                </c:pt>
                <c:pt idx="6">
                  <c:v>komunitní funkce</c:v>
                </c:pt>
                <c:pt idx="7">
                  <c:v>katalog sportovišť</c:v>
                </c:pt>
                <c:pt idx="8">
                  <c:v>přehlednost, jednoduchost</c:v>
                </c:pt>
                <c:pt idx="9">
                  <c:v>nástroje aktivního marketingu sportovišť</c:v>
                </c:pt>
                <c:pt idx="10">
                  <c:v>organizace aktivit</c:v>
                </c:pt>
                <c:pt idx="11">
                  <c:v>úroveň rezervačních funkcí</c:v>
                </c:pt>
              </c:strCache>
            </c:strRef>
          </c:cat>
          <c:val>
            <c:numRef>
              <c:f>List2!$E$2:$E$13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</c:ser>
        <c:marker val="1"/>
        <c:axId val="132220416"/>
        <c:axId val="132221952"/>
      </c:lineChart>
      <c:catAx>
        <c:axId val="132220416"/>
        <c:scaling>
          <c:orientation val="minMax"/>
        </c:scaling>
        <c:axPos val="b"/>
        <c:tickLblPos val="nextTo"/>
        <c:crossAx val="132221952"/>
        <c:crosses val="autoZero"/>
        <c:auto val="1"/>
        <c:lblAlgn val="ctr"/>
        <c:lblOffset val="100"/>
      </c:catAx>
      <c:valAx>
        <c:axId val="132221952"/>
        <c:scaling>
          <c:orientation val="minMax"/>
        </c:scaling>
        <c:axPos val="l"/>
        <c:majorGridlines/>
        <c:numFmt formatCode="General" sourceLinked="1"/>
        <c:tickLblPos val="nextTo"/>
        <c:crossAx val="1322204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000"/>
      </a:pPr>
      <a:endParaRPr lang="cs-CZ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0190A1-A685-490D-BBBF-D9DB3FBA511D}" type="doc">
      <dgm:prSet loTypeId="urn:microsoft.com/office/officeart/2005/8/layout/hChevron3" loCatId="process" qsTypeId="urn:microsoft.com/office/officeart/2005/8/quickstyle/simple4" qsCatId="simple" csTypeId="urn:microsoft.com/office/officeart/2005/8/colors/accent6_2" csCatId="accent6" phldr="1"/>
      <dgm:spPr/>
    </dgm:pt>
    <dgm:pt modelId="{16B2CA71-5BE6-49B4-8491-C07E1C764C1A}">
      <dgm:prSet phldrT="[Text]" custT="1"/>
      <dgm:spPr/>
      <dgm:t>
        <a:bodyPr/>
        <a:lstStyle/>
        <a:p>
          <a:r>
            <a:rPr lang="cs-CZ" sz="2400" b="1" dirty="0" smtClean="0"/>
            <a:t>SEO</a:t>
          </a:r>
          <a:endParaRPr lang="cs-CZ" sz="2400" b="1" dirty="0"/>
        </a:p>
      </dgm:t>
    </dgm:pt>
    <dgm:pt modelId="{9B5419B0-603C-4589-8611-B2AB0163C8BD}" type="parTrans" cxnId="{D11785DB-48C3-41B9-AB24-7CFC36917E82}">
      <dgm:prSet/>
      <dgm:spPr/>
      <dgm:t>
        <a:bodyPr/>
        <a:lstStyle/>
        <a:p>
          <a:endParaRPr lang="cs-CZ" sz="2400" b="1"/>
        </a:p>
      </dgm:t>
    </dgm:pt>
    <dgm:pt modelId="{CDF35A08-3A79-41E5-A37D-43AF0BF9FFFD}" type="sibTrans" cxnId="{D11785DB-48C3-41B9-AB24-7CFC36917E82}">
      <dgm:prSet/>
      <dgm:spPr/>
      <dgm:t>
        <a:bodyPr/>
        <a:lstStyle/>
        <a:p>
          <a:endParaRPr lang="cs-CZ" sz="2400" b="1"/>
        </a:p>
      </dgm:t>
    </dgm:pt>
    <dgm:pt modelId="{049C327A-A48A-45C6-8406-694E29543D85}" type="pres">
      <dgm:prSet presAssocID="{4A0190A1-A685-490D-BBBF-D9DB3FBA511D}" presName="Name0" presStyleCnt="0">
        <dgm:presLayoutVars>
          <dgm:dir/>
          <dgm:resizeHandles val="exact"/>
        </dgm:presLayoutVars>
      </dgm:prSet>
      <dgm:spPr/>
    </dgm:pt>
    <dgm:pt modelId="{FB1C921E-E900-4AB3-97B3-A9DD45B7E785}" type="pres">
      <dgm:prSet presAssocID="{16B2CA71-5BE6-49B4-8491-C07E1C764C1A}" presName="parTxOnly" presStyleLbl="node1" presStyleIdx="0" presStyleCnt="1" custLinFactNeighborX="-9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E7A0324-3CD6-4B71-AD0B-42BD1D5D3155}" type="presOf" srcId="{16B2CA71-5BE6-49B4-8491-C07E1C764C1A}" destId="{FB1C921E-E900-4AB3-97B3-A9DD45B7E785}" srcOrd="0" destOrd="0" presId="urn:microsoft.com/office/officeart/2005/8/layout/hChevron3"/>
    <dgm:cxn modelId="{D46973F0-2C93-42F6-82A2-182E4B265CBB}" type="presOf" srcId="{4A0190A1-A685-490D-BBBF-D9DB3FBA511D}" destId="{049C327A-A48A-45C6-8406-694E29543D85}" srcOrd="0" destOrd="0" presId="urn:microsoft.com/office/officeart/2005/8/layout/hChevron3"/>
    <dgm:cxn modelId="{D11785DB-48C3-41B9-AB24-7CFC36917E82}" srcId="{4A0190A1-A685-490D-BBBF-D9DB3FBA511D}" destId="{16B2CA71-5BE6-49B4-8491-C07E1C764C1A}" srcOrd="0" destOrd="0" parTransId="{9B5419B0-603C-4589-8611-B2AB0163C8BD}" sibTransId="{CDF35A08-3A79-41E5-A37D-43AF0BF9FFFD}"/>
    <dgm:cxn modelId="{3A0E7E0B-D846-4C31-8992-2467BFC42A3F}" type="presParOf" srcId="{049C327A-A48A-45C6-8406-694E29543D85}" destId="{FB1C921E-E900-4AB3-97B3-A9DD45B7E78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0190A1-A685-490D-BBBF-D9DB3FBA511D}" type="doc">
      <dgm:prSet loTypeId="urn:microsoft.com/office/officeart/2005/8/layout/hChevron3" loCatId="process" qsTypeId="urn:microsoft.com/office/officeart/2005/8/quickstyle/simple4" qsCatId="simple" csTypeId="urn:microsoft.com/office/officeart/2005/8/colors/accent6_2" csCatId="accent6" phldr="1"/>
      <dgm:spPr/>
    </dgm:pt>
    <dgm:pt modelId="{16B2CA71-5BE6-49B4-8491-C07E1C764C1A}">
      <dgm:prSet phldrT="[Text]" custT="1"/>
      <dgm:spPr/>
      <dgm:t>
        <a:bodyPr/>
        <a:lstStyle/>
        <a:p>
          <a:r>
            <a:rPr lang="cs-CZ" sz="2400" b="1" dirty="0" smtClean="0"/>
            <a:t>PPC</a:t>
          </a:r>
          <a:endParaRPr lang="cs-CZ" sz="2400" b="1" dirty="0"/>
        </a:p>
      </dgm:t>
    </dgm:pt>
    <dgm:pt modelId="{9B5419B0-603C-4589-8611-B2AB0163C8BD}" type="parTrans" cxnId="{D11785DB-48C3-41B9-AB24-7CFC36917E82}">
      <dgm:prSet/>
      <dgm:spPr/>
      <dgm:t>
        <a:bodyPr/>
        <a:lstStyle/>
        <a:p>
          <a:endParaRPr lang="cs-CZ" sz="2400"/>
        </a:p>
      </dgm:t>
    </dgm:pt>
    <dgm:pt modelId="{CDF35A08-3A79-41E5-A37D-43AF0BF9FFFD}" type="sibTrans" cxnId="{D11785DB-48C3-41B9-AB24-7CFC36917E82}">
      <dgm:prSet/>
      <dgm:spPr/>
      <dgm:t>
        <a:bodyPr/>
        <a:lstStyle/>
        <a:p>
          <a:endParaRPr lang="cs-CZ" sz="2400"/>
        </a:p>
      </dgm:t>
    </dgm:pt>
    <dgm:pt modelId="{049C327A-A48A-45C6-8406-694E29543D85}" type="pres">
      <dgm:prSet presAssocID="{4A0190A1-A685-490D-BBBF-D9DB3FBA511D}" presName="Name0" presStyleCnt="0">
        <dgm:presLayoutVars>
          <dgm:dir/>
          <dgm:resizeHandles val="exact"/>
        </dgm:presLayoutVars>
      </dgm:prSet>
      <dgm:spPr/>
    </dgm:pt>
    <dgm:pt modelId="{FB1C921E-E900-4AB3-97B3-A9DD45B7E785}" type="pres">
      <dgm:prSet presAssocID="{16B2CA71-5BE6-49B4-8491-C07E1C764C1A}" presName="parTxOnly" presStyleLbl="node1" presStyleIdx="0" presStyleCnt="1" custLinFactNeighborX="-41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330F70D-E19D-4F00-8126-6E76E0F8BF40}" type="presOf" srcId="{16B2CA71-5BE6-49B4-8491-C07E1C764C1A}" destId="{FB1C921E-E900-4AB3-97B3-A9DD45B7E785}" srcOrd="0" destOrd="0" presId="urn:microsoft.com/office/officeart/2005/8/layout/hChevron3"/>
    <dgm:cxn modelId="{DB694F5C-BF4D-4E0E-A7EC-E98F4D6053C0}" type="presOf" srcId="{4A0190A1-A685-490D-BBBF-D9DB3FBA511D}" destId="{049C327A-A48A-45C6-8406-694E29543D85}" srcOrd="0" destOrd="0" presId="urn:microsoft.com/office/officeart/2005/8/layout/hChevron3"/>
    <dgm:cxn modelId="{D11785DB-48C3-41B9-AB24-7CFC36917E82}" srcId="{4A0190A1-A685-490D-BBBF-D9DB3FBA511D}" destId="{16B2CA71-5BE6-49B4-8491-C07E1C764C1A}" srcOrd="0" destOrd="0" parTransId="{9B5419B0-603C-4589-8611-B2AB0163C8BD}" sibTransId="{CDF35A08-3A79-41E5-A37D-43AF0BF9FFFD}"/>
    <dgm:cxn modelId="{FFEA5B74-117D-4122-B4F0-D4BBDB8EB8DB}" type="presParOf" srcId="{049C327A-A48A-45C6-8406-694E29543D85}" destId="{FB1C921E-E900-4AB3-97B3-A9DD45B7E78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0190A1-A685-490D-BBBF-D9DB3FBA511D}" type="doc">
      <dgm:prSet loTypeId="urn:microsoft.com/office/officeart/2005/8/layout/hChevron3" loCatId="process" qsTypeId="urn:microsoft.com/office/officeart/2005/8/quickstyle/simple4" qsCatId="simple" csTypeId="urn:microsoft.com/office/officeart/2005/8/colors/accent6_2" csCatId="accent6" phldr="1"/>
      <dgm:spPr/>
    </dgm:pt>
    <dgm:pt modelId="{16B2CA71-5BE6-49B4-8491-C07E1C764C1A}">
      <dgm:prSet phldrT="[Text]" custT="1"/>
      <dgm:spPr/>
      <dgm:t>
        <a:bodyPr/>
        <a:lstStyle/>
        <a:p>
          <a:r>
            <a:rPr lang="cs-CZ" sz="2400" b="1" dirty="0" smtClean="0"/>
            <a:t>Přímý prodej</a:t>
          </a:r>
          <a:endParaRPr lang="cs-CZ" sz="2400" b="1" dirty="0"/>
        </a:p>
      </dgm:t>
    </dgm:pt>
    <dgm:pt modelId="{9B5419B0-603C-4589-8611-B2AB0163C8BD}" type="parTrans" cxnId="{D11785DB-48C3-41B9-AB24-7CFC36917E82}">
      <dgm:prSet/>
      <dgm:spPr/>
      <dgm:t>
        <a:bodyPr/>
        <a:lstStyle/>
        <a:p>
          <a:endParaRPr lang="cs-CZ" sz="2400" b="1"/>
        </a:p>
      </dgm:t>
    </dgm:pt>
    <dgm:pt modelId="{CDF35A08-3A79-41E5-A37D-43AF0BF9FFFD}" type="sibTrans" cxnId="{D11785DB-48C3-41B9-AB24-7CFC36917E82}">
      <dgm:prSet/>
      <dgm:spPr/>
      <dgm:t>
        <a:bodyPr/>
        <a:lstStyle/>
        <a:p>
          <a:endParaRPr lang="cs-CZ" sz="2400" b="1"/>
        </a:p>
      </dgm:t>
    </dgm:pt>
    <dgm:pt modelId="{049C327A-A48A-45C6-8406-694E29543D85}" type="pres">
      <dgm:prSet presAssocID="{4A0190A1-A685-490D-BBBF-D9DB3FBA511D}" presName="Name0" presStyleCnt="0">
        <dgm:presLayoutVars>
          <dgm:dir/>
          <dgm:resizeHandles val="exact"/>
        </dgm:presLayoutVars>
      </dgm:prSet>
      <dgm:spPr/>
    </dgm:pt>
    <dgm:pt modelId="{FB1C921E-E900-4AB3-97B3-A9DD45B7E785}" type="pres">
      <dgm:prSet presAssocID="{16B2CA71-5BE6-49B4-8491-C07E1C764C1A}" presName="parTxOnly" presStyleLbl="node1" presStyleIdx="0" presStyleCnt="1" custLinFactNeighborX="-41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55BBC25-5FEB-4DCE-8C44-B71EF556C74B}" type="presOf" srcId="{4A0190A1-A685-490D-BBBF-D9DB3FBA511D}" destId="{049C327A-A48A-45C6-8406-694E29543D85}" srcOrd="0" destOrd="0" presId="urn:microsoft.com/office/officeart/2005/8/layout/hChevron3"/>
    <dgm:cxn modelId="{1F39A400-7826-4208-8999-0F878A4F1C13}" type="presOf" srcId="{16B2CA71-5BE6-49B4-8491-C07E1C764C1A}" destId="{FB1C921E-E900-4AB3-97B3-A9DD45B7E785}" srcOrd="0" destOrd="0" presId="urn:microsoft.com/office/officeart/2005/8/layout/hChevron3"/>
    <dgm:cxn modelId="{D11785DB-48C3-41B9-AB24-7CFC36917E82}" srcId="{4A0190A1-A685-490D-BBBF-D9DB3FBA511D}" destId="{16B2CA71-5BE6-49B4-8491-C07E1C764C1A}" srcOrd="0" destOrd="0" parTransId="{9B5419B0-603C-4589-8611-B2AB0163C8BD}" sibTransId="{CDF35A08-3A79-41E5-A37D-43AF0BF9FFFD}"/>
    <dgm:cxn modelId="{5CE5BC66-E281-4A95-91EC-D8C3507CC91E}" type="presParOf" srcId="{049C327A-A48A-45C6-8406-694E29543D85}" destId="{FB1C921E-E900-4AB3-97B3-A9DD45B7E78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FCDEE3-86B3-42E0-BD4C-EDF4A04E9F47}" type="doc">
      <dgm:prSet loTypeId="urn:microsoft.com/office/officeart/2005/8/layout/chevron1" loCatId="process" qsTypeId="urn:microsoft.com/office/officeart/2005/8/quickstyle/simple4" qsCatId="simple" csTypeId="urn:microsoft.com/office/officeart/2005/8/colors/accent2_2" csCatId="accent2" phldr="1"/>
      <dgm:spPr/>
    </dgm:pt>
    <dgm:pt modelId="{A78643B4-9C3E-4373-9B7D-2EBB9DBBC99E}">
      <dgm:prSet phldrT="[Text]" custT="1"/>
      <dgm:spPr/>
      <dgm:t>
        <a:bodyPr/>
        <a:lstStyle/>
        <a:p>
          <a:r>
            <a:rPr lang="cs-CZ" sz="2300" b="1" dirty="0" smtClean="0"/>
            <a:t>Katalog, soutěž</a:t>
          </a:r>
          <a:endParaRPr lang="cs-CZ" sz="2300" b="1" dirty="0"/>
        </a:p>
      </dgm:t>
    </dgm:pt>
    <dgm:pt modelId="{C44BB6D6-43D0-4213-9488-AA0BBB7B1C1F}" type="parTrans" cxnId="{DE58B8F2-BD35-4C83-8A97-AEF8D6A1D14F}">
      <dgm:prSet/>
      <dgm:spPr/>
      <dgm:t>
        <a:bodyPr/>
        <a:lstStyle/>
        <a:p>
          <a:endParaRPr lang="cs-CZ" sz="2300" b="1"/>
        </a:p>
      </dgm:t>
    </dgm:pt>
    <dgm:pt modelId="{07E6091F-4819-4504-A0E6-E93BFFD3DABA}" type="sibTrans" cxnId="{DE58B8F2-BD35-4C83-8A97-AEF8D6A1D14F}">
      <dgm:prSet/>
      <dgm:spPr/>
      <dgm:t>
        <a:bodyPr/>
        <a:lstStyle/>
        <a:p>
          <a:endParaRPr lang="cs-CZ" sz="2300" b="1"/>
        </a:p>
      </dgm:t>
    </dgm:pt>
    <dgm:pt modelId="{7FDD0A71-4A46-4FDD-B02C-E4DE8C1267EB}">
      <dgm:prSet phldrT="[Text]" custT="1"/>
      <dgm:spPr/>
      <dgm:t>
        <a:bodyPr/>
        <a:lstStyle/>
        <a:p>
          <a:r>
            <a:rPr lang="cs-CZ" sz="2300" b="1" dirty="0" smtClean="0"/>
            <a:t>Funkce uživatelé</a:t>
          </a:r>
          <a:endParaRPr lang="cs-CZ" sz="2300" b="1" dirty="0"/>
        </a:p>
      </dgm:t>
    </dgm:pt>
    <dgm:pt modelId="{6F510CE9-774A-40DC-B4E7-FE0B908BED78}" type="parTrans" cxnId="{38BAE1D4-6571-44E1-BCA5-8FA18EDFC9F5}">
      <dgm:prSet/>
      <dgm:spPr/>
      <dgm:t>
        <a:bodyPr/>
        <a:lstStyle/>
        <a:p>
          <a:endParaRPr lang="cs-CZ" sz="2300" b="1"/>
        </a:p>
      </dgm:t>
    </dgm:pt>
    <dgm:pt modelId="{AA3A30AF-C466-49B2-A02E-4B5C9F5DEE9A}" type="sibTrans" cxnId="{38BAE1D4-6571-44E1-BCA5-8FA18EDFC9F5}">
      <dgm:prSet/>
      <dgm:spPr/>
      <dgm:t>
        <a:bodyPr/>
        <a:lstStyle/>
        <a:p>
          <a:endParaRPr lang="cs-CZ" sz="2300" b="1"/>
        </a:p>
      </dgm:t>
    </dgm:pt>
    <dgm:pt modelId="{1E1DEB92-14CE-4DD2-B1BE-FA7EC6A6FB7D}">
      <dgm:prSet phldrT="[Text]" custT="1"/>
      <dgm:spPr/>
      <dgm:t>
        <a:bodyPr/>
        <a:lstStyle/>
        <a:p>
          <a:r>
            <a:rPr lang="cs-CZ" sz="2300" b="1" dirty="0" smtClean="0"/>
            <a:t>Funkce sportoviště</a:t>
          </a:r>
          <a:endParaRPr lang="cs-CZ" sz="2300" b="1" dirty="0"/>
        </a:p>
      </dgm:t>
    </dgm:pt>
    <dgm:pt modelId="{308918B7-2847-4AA6-A133-06DCC6003EF7}" type="parTrans" cxnId="{5A21DD0F-A848-4F6F-804A-9FACDCA598F2}">
      <dgm:prSet/>
      <dgm:spPr/>
      <dgm:t>
        <a:bodyPr/>
        <a:lstStyle/>
        <a:p>
          <a:endParaRPr lang="cs-CZ" sz="2300" b="1"/>
        </a:p>
      </dgm:t>
    </dgm:pt>
    <dgm:pt modelId="{DF2D3169-9885-4009-AF8E-AB80104F2F20}" type="sibTrans" cxnId="{5A21DD0F-A848-4F6F-804A-9FACDCA598F2}">
      <dgm:prSet/>
      <dgm:spPr/>
      <dgm:t>
        <a:bodyPr/>
        <a:lstStyle/>
        <a:p>
          <a:endParaRPr lang="cs-CZ" sz="2300" b="1"/>
        </a:p>
      </dgm:t>
    </dgm:pt>
    <dgm:pt modelId="{7DDD2691-9492-4C30-ACC9-8212F1192B54}">
      <dgm:prSet custT="1"/>
      <dgm:spPr/>
      <dgm:t>
        <a:bodyPr/>
        <a:lstStyle/>
        <a:p>
          <a:r>
            <a:rPr lang="cs-CZ" sz="2300" b="1" dirty="0" smtClean="0"/>
            <a:t>Rezervace</a:t>
          </a:r>
          <a:endParaRPr lang="cs-CZ" sz="2300" b="1" dirty="0"/>
        </a:p>
      </dgm:t>
    </dgm:pt>
    <dgm:pt modelId="{8FFCBF7F-A715-47CE-BD94-5CCD024BB71B}" type="parTrans" cxnId="{0E1626A3-91DD-4423-AF43-FE8A5B7D80EA}">
      <dgm:prSet/>
      <dgm:spPr/>
      <dgm:t>
        <a:bodyPr/>
        <a:lstStyle/>
        <a:p>
          <a:endParaRPr lang="cs-CZ" sz="2300" b="1"/>
        </a:p>
      </dgm:t>
    </dgm:pt>
    <dgm:pt modelId="{A836471C-9DDC-44C0-AA45-6855B7C076B9}" type="sibTrans" cxnId="{0E1626A3-91DD-4423-AF43-FE8A5B7D80EA}">
      <dgm:prSet/>
      <dgm:spPr/>
      <dgm:t>
        <a:bodyPr/>
        <a:lstStyle/>
        <a:p>
          <a:endParaRPr lang="cs-CZ" sz="2300" b="1"/>
        </a:p>
      </dgm:t>
    </dgm:pt>
    <dgm:pt modelId="{A61365E7-5EBB-4FA2-9CFA-A50BE6818613}" type="pres">
      <dgm:prSet presAssocID="{C6FCDEE3-86B3-42E0-BD4C-EDF4A04E9F47}" presName="Name0" presStyleCnt="0">
        <dgm:presLayoutVars>
          <dgm:dir/>
          <dgm:animLvl val="lvl"/>
          <dgm:resizeHandles val="exact"/>
        </dgm:presLayoutVars>
      </dgm:prSet>
      <dgm:spPr/>
    </dgm:pt>
    <dgm:pt modelId="{B6D4D6FA-21A6-497D-B6E3-3F780D731759}" type="pres">
      <dgm:prSet presAssocID="{A78643B4-9C3E-4373-9B7D-2EBB9DBBC99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00404D-40DC-42F1-91FF-8D23305C87D1}" type="pres">
      <dgm:prSet presAssocID="{07E6091F-4819-4504-A0E6-E93BFFD3DABA}" presName="parTxOnlySpace" presStyleCnt="0"/>
      <dgm:spPr/>
    </dgm:pt>
    <dgm:pt modelId="{770E3947-D033-42F9-B2D0-08E9F8D17872}" type="pres">
      <dgm:prSet presAssocID="{7FDD0A71-4A46-4FDD-B02C-E4DE8C1267E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7AA918-0C97-478B-8DEC-4698BB0D5276}" type="pres">
      <dgm:prSet presAssocID="{AA3A30AF-C466-49B2-A02E-4B5C9F5DEE9A}" presName="parTxOnlySpace" presStyleCnt="0"/>
      <dgm:spPr/>
    </dgm:pt>
    <dgm:pt modelId="{091EE827-9F34-47E7-B023-6B669B21F41A}" type="pres">
      <dgm:prSet presAssocID="{1E1DEB92-14CE-4DD2-B1BE-FA7EC6A6FB7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EAA2E6-1BB8-4550-8397-E5D149175412}" type="pres">
      <dgm:prSet presAssocID="{DF2D3169-9885-4009-AF8E-AB80104F2F20}" presName="parTxOnlySpace" presStyleCnt="0"/>
      <dgm:spPr/>
    </dgm:pt>
    <dgm:pt modelId="{59B13F9B-4947-477D-AF6B-09ACE98AD428}" type="pres">
      <dgm:prSet presAssocID="{7DDD2691-9492-4C30-ACC9-8212F1192B5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3B36AA2-6B94-4B3B-98FE-B7749920BC26}" type="presOf" srcId="{A78643B4-9C3E-4373-9B7D-2EBB9DBBC99E}" destId="{B6D4D6FA-21A6-497D-B6E3-3F780D731759}" srcOrd="0" destOrd="0" presId="urn:microsoft.com/office/officeart/2005/8/layout/chevron1"/>
    <dgm:cxn modelId="{5A21DD0F-A848-4F6F-804A-9FACDCA598F2}" srcId="{C6FCDEE3-86B3-42E0-BD4C-EDF4A04E9F47}" destId="{1E1DEB92-14CE-4DD2-B1BE-FA7EC6A6FB7D}" srcOrd="2" destOrd="0" parTransId="{308918B7-2847-4AA6-A133-06DCC6003EF7}" sibTransId="{DF2D3169-9885-4009-AF8E-AB80104F2F20}"/>
    <dgm:cxn modelId="{38BAE1D4-6571-44E1-BCA5-8FA18EDFC9F5}" srcId="{C6FCDEE3-86B3-42E0-BD4C-EDF4A04E9F47}" destId="{7FDD0A71-4A46-4FDD-B02C-E4DE8C1267EB}" srcOrd="1" destOrd="0" parTransId="{6F510CE9-774A-40DC-B4E7-FE0B908BED78}" sibTransId="{AA3A30AF-C466-49B2-A02E-4B5C9F5DEE9A}"/>
    <dgm:cxn modelId="{B47BAB08-87D4-4B7D-8FE5-AE6D66A2F9A6}" type="presOf" srcId="{7DDD2691-9492-4C30-ACC9-8212F1192B54}" destId="{59B13F9B-4947-477D-AF6B-09ACE98AD428}" srcOrd="0" destOrd="0" presId="urn:microsoft.com/office/officeart/2005/8/layout/chevron1"/>
    <dgm:cxn modelId="{0E1626A3-91DD-4423-AF43-FE8A5B7D80EA}" srcId="{C6FCDEE3-86B3-42E0-BD4C-EDF4A04E9F47}" destId="{7DDD2691-9492-4C30-ACC9-8212F1192B54}" srcOrd="3" destOrd="0" parTransId="{8FFCBF7F-A715-47CE-BD94-5CCD024BB71B}" sibTransId="{A836471C-9DDC-44C0-AA45-6855B7C076B9}"/>
    <dgm:cxn modelId="{F3AE70C0-C63B-49E7-85C6-C6FC8DA82A47}" type="presOf" srcId="{7FDD0A71-4A46-4FDD-B02C-E4DE8C1267EB}" destId="{770E3947-D033-42F9-B2D0-08E9F8D17872}" srcOrd="0" destOrd="0" presId="urn:microsoft.com/office/officeart/2005/8/layout/chevron1"/>
    <dgm:cxn modelId="{DE58B8F2-BD35-4C83-8A97-AEF8D6A1D14F}" srcId="{C6FCDEE3-86B3-42E0-BD4C-EDF4A04E9F47}" destId="{A78643B4-9C3E-4373-9B7D-2EBB9DBBC99E}" srcOrd="0" destOrd="0" parTransId="{C44BB6D6-43D0-4213-9488-AA0BBB7B1C1F}" sibTransId="{07E6091F-4819-4504-A0E6-E93BFFD3DABA}"/>
    <dgm:cxn modelId="{BAF69AD3-799C-4A3C-B3FE-3F7690CA4686}" type="presOf" srcId="{1E1DEB92-14CE-4DD2-B1BE-FA7EC6A6FB7D}" destId="{091EE827-9F34-47E7-B023-6B669B21F41A}" srcOrd="0" destOrd="0" presId="urn:microsoft.com/office/officeart/2005/8/layout/chevron1"/>
    <dgm:cxn modelId="{470EEFCE-A573-4B30-8C8E-03AF34490648}" type="presOf" srcId="{C6FCDEE3-86B3-42E0-BD4C-EDF4A04E9F47}" destId="{A61365E7-5EBB-4FA2-9CFA-A50BE6818613}" srcOrd="0" destOrd="0" presId="urn:microsoft.com/office/officeart/2005/8/layout/chevron1"/>
    <dgm:cxn modelId="{4B682D29-5DD5-4A48-8E9C-1DB268B806D1}" type="presParOf" srcId="{A61365E7-5EBB-4FA2-9CFA-A50BE6818613}" destId="{B6D4D6FA-21A6-497D-B6E3-3F780D731759}" srcOrd="0" destOrd="0" presId="urn:microsoft.com/office/officeart/2005/8/layout/chevron1"/>
    <dgm:cxn modelId="{A7A3B175-4ABF-4CD4-8268-6C22819AB99C}" type="presParOf" srcId="{A61365E7-5EBB-4FA2-9CFA-A50BE6818613}" destId="{B900404D-40DC-42F1-91FF-8D23305C87D1}" srcOrd="1" destOrd="0" presId="urn:microsoft.com/office/officeart/2005/8/layout/chevron1"/>
    <dgm:cxn modelId="{C0E79499-94A9-46F3-98A8-64060451EB23}" type="presParOf" srcId="{A61365E7-5EBB-4FA2-9CFA-A50BE6818613}" destId="{770E3947-D033-42F9-B2D0-08E9F8D17872}" srcOrd="2" destOrd="0" presId="urn:microsoft.com/office/officeart/2005/8/layout/chevron1"/>
    <dgm:cxn modelId="{6706777D-BEF0-4791-9A49-43677B316C87}" type="presParOf" srcId="{A61365E7-5EBB-4FA2-9CFA-A50BE6818613}" destId="{3B7AA918-0C97-478B-8DEC-4698BB0D5276}" srcOrd="3" destOrd="0" presId="urn:microsoft.com/office/officeart/2005/8/layout/chevron1"/>
    <dgm:cxn modelId="{845EA75E-F377-4D76-A37A-292D7DE687B6}" type="presParOf" srcId="{A61365E7-5EBB-4FA2-9CFA-A50BE6818613}" destId="{091EE827-9F34-47E7-B023-6B669B21F41A}" srcOrd="4" destOrd="0" presId="urn:microsoft.com/office/officeart/2005/8/layout/chevron1"/>
    <dgm:cxn modelId="{905E9056-C2B8-4525-A534-04D484388010}" type="presParOf" srcId="{A61365E7-5EBB-4FA2-9CFA-A50BE6818613}" destId="{45EAA2E6-1BB8-4550-8397-E5D149175412}" srcOrd="5" destOrd="0" presId="urn:microsoft.com/office/officeart/2005/8/layout/chevron1"/>
    <dgm:cxn modelId="{46FA12BD-56BF-4E75-BFA9-BA4B4FD78664}" type="presParOf" srcId="{A61365E7-5EBB-4FA2-9CFA-A50BE6818613}" destId="{59B13F9B-4947-477D-AF6B-09ACE98AD42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0190A1-A685-490D-BBBF-D9DB3FBA511D}" type="doc">
      <dgm:prSet loTypeId="urn:microsoft.com/office/officeart/2005/8/layout/hChevron3" loCatId="process" qsTypeId="urn:microsoft.com/office/officeart/2005/8/quickstyle/simple4" qsCatId="simple" csTypeId="urn:microsoft.com/office/officeart/2005/8/colors/accent3_2" csCatId="accent3" phldr="1"/>
      <dgm:spPr/>
    </dgm:pt>
    <dgm:pt modelId="{16B2CA71-5BE6-49B4-8491-C07E1C764C1A}">
      <dgm:prSet phldrT="[Text]" custT="1"/>
      <dgm:spPr/>
      <dgm:t>
        <a:bodyPr/>
        <a:lstStyle/>
        <a:p>
          <a:r>
            <a:rPr lang="cs-CZ" sz="2400" b="1" dirty="0" smtClean="0"/>
            <a:t>Akvizice - uživatelé</a:t>
          </a:r>
          <a:endParaRPr lang="cs-CZ" sz="2400" b="1" dirty="0"/>
        </a:p>
      </dgm:t>
    </dgm:pt>
    <dgm:pt modelId="{9B5419B0-603C-4589-8611-B2AB0163C8BD}" type="parTrans" cxnId="{D11785DB-48C3-41B9-AB24-7CFC36917E82}">
      <dgm:prSet/>
      <dgm:spPr/>
      <dgm:t>
        <a:bodyPr/>
        <a:lstStyle/>
        <a:p>
          <a:endParaRPr lang="cs-CZ" sz="2400" b="1"/>
        </a:p>
      </dgm:t>
    </dgm:pt>
    <dgm:pt modelId="{CDF35A08-3A79-41E5-A37D-43AF0BF9FFFD}" type="sibTrans" cxnId="{D11785DB-48C3-41B9-AB24-7CFC36917E82}">
      <dgm:prSet/>
      <dgm:spPr/>
      <dgm:t>
        <a:bodyPr/>
        <a:lstStyle/>
        <a:p>
          <a:endParaRPr lang="cs-CZ" sz="2400" b="1"/>
        </a:p>
      </dgm:t>
    </dgm:pt>
    <dgm:pt modelId="{049C327A-A48A-45C6-8406-694E29543D85}" type="pres">
      <dgm:prSet presAssocID="{4A0190A1-A685-490D-BBBF-D9DB3FBA511D}" presName="Name0" presStyleCnt="0">
        <dgm:presLayoutVars>
          <dgm:dir/>
          <dgm:resizeHandles val="exact"/>
        </dgm:presLayoutVars>
      </dgm:prSet>
      <dgm:spPr/>
    </dgm:pt>
    <dgm:pt modelId="{FB1C921E-E900-4AB3-97B3-A9DD45B7E785}" type="pres">
      <dgm:prSet presAssocID="{16B2CA71-5BE6-49B4-8491-C07E1C764C1A}" presName="parTxOnly" presStyleLbl="node1" presStyleIdx="0" presStyleCnt="1" custLinFactNeighborX="-9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CBE4513-878A-45A5-A3C3-544CB36F599F}" type="presOf" srcId="{4A0190A1-A685-490D-BBBF-D9DB3FBA511D}" destId="{049C327A-A48A-45C6-8406-694E29543D85}" srcOrd="0" destOrd="0" presId="urn:microsoft.com/office/officeart/2005/8/layout/hChevron3"/>
    <dgm:cxn modelId="{D11785DB-48C3-41B9-AB24-7CFC36917E82}" srcId="{4A0190A1-A685-490D-BBBF-D9DB3FBA511D}" destId="{16B2CA71-5BE6-49B4-8491-C07E1C764C1A}" srcOrd="0" destOrd="0" parTransId="{9B5419B0-603C-4589-8611-B2AB0163C8BD}" sibTransId="{CDF35A08-3A79-41E5-A37D-43AF0BF9FFFD}"/>
    <dgm:cxn modelId="{1525C2DC-C17E-4743-803C-2FB7B7EA3E27}" type="presOf" srcId="{16B2CA71-5BE6-49B4-8491-C07E1C764C1A}" destId="{FB1C921E-E900-4AB3-97B3-A9DD45B7E785}" srcOrd="0" destOrd="0" presId="urn:microsoft.com/office/officeart/2005/8/layout/hChevron3"/>
    <dgm:cxn modelId="{CDA0D402-873D-435F-957D-5B025CC20DDD}" type="presParOf" srcId="{049C327A-A48A-45C6-8406-694E29543D85}" destId="{FB1C921E-E900-4AB3-97B3-A9DD45B7E78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0190A1-A685-490D-BBBF-D9DB3FBA511D}" type="doc">
      <dgm:prSet loTypeId="urn:microsoft.com/office/officeart/2005/8/layout/hChevron3" loCatId="process" qsTypeId="urn:microsoft.com/office/officeart/2005/8/quickstyle/simple4" qsCatId="simple" csTypeId="urn:microsoft.com/office/officeart/2005/8/colors/accent3_2" csCatId="accent3" phldr="1"/>
      <dgm:spPr/>
    </dgm:pt>
    <dgm:pt modelId="{16B2CA71-5BE6-49B4-8491-C07E1C764C1A}">
      <dgm:prSet phldrT="[Text]" custT="1"/>
      <dgm:spPr/>
      <dgm:t>
        <a:bodyPr/>
        <a:lstStyle/>
        <a:p>
          <a:r>
            <a:rPr lang="cs-CZ" sz="2400" b="1" dirty="0" smtClean="0"/>
            <a:t>Akvizice - sportoviště</a:t>
          </a:r>
          <a:endParaRPr lang="cs-CZ" sz="2400" b="1" dirty="0"/>
        </a:p>
      </dgm:t>
    </dgm:pt>
    <dgm:pt modelId="{9B5419B0-603C-4589-8611-B2AB0163C8BD}" type="parTrans" cxnId="{D11785DB-48C3-41B9-AB24-7CFC36917E82}">
      <dgm:prSet/>
      <dgm:spPr/>
      <dgm:t>
        <a:bodyPr/>
        <a:lstStyle/>
        <a:p>
          <a:endParaRPr lang="cs-CZ" sz="2400" b="1"/>
        </a:p>
      </dgm:t>
    </dgm:pt>
    <dgm:pt modelId="{CDF35A08-3A79-41E5-A37D-43AF0BF9FFFD}" type="sibTrans" cxnId="{D11785DB-48C3-41B9-AB24-7CFC36917E82}">
      <dgm:prSet/>
      <dgm:spPr/>
      <dgm:t>
        <a:bodyPr/>
        <a:lstStyle/>
        <a:p>
          <a:endParaRPr lang="cs-CZ" sz="2400" b="1"/>
        </a:p>
      </dgm:t>
    </dgm:pt>
    <dgm:pt modelId="{049C327A-A48A-45C6-8406-694E29543D85}" type="pres">
      <dgm:prSet presAssocID="{4A0190A1-A685-490D-BBBF-D9DB3FBA511D}" presName="Name0" presStyleCnt="0">
        <dgm:presLayoutVars>
          <dgm:dir/>
          <dgm:resizeHandles val="exact"/>
        </dgm:presLayoutVars>
      </dgm:prSet>
      <dgm:spPr/>
    </dgm:pt>
    <dgm:pt modelId="{FB1C921E-E900-4AB3-97B3-A9DD45B7E785}" type="pres">
      <dgm:prSet presAssocID="{16B2CA71-5BE6-49B4-8491-C07E1C764C1A}" presName="parTxOnly" presStyleLbl="node1" presStyleIdx="0" presStyleCnt="1" custLinFactNeighborX="5217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C5ADA91-2463-4165-AFCE-93A5368C989C}" type="presOf" srcId="{4A0190A1-A685-490D-BBBF-D9DB3FBA511D}" destId="{049C327A-A48A-45C6-8406-694E29543D85}" srcOrd="0" destOrd="0" presId="urn:microsoft.com/office/officeart/2005/8/layout/hChevron3"/>
    <dgm:cxn modelId="{D11785DB-48C3-41B9-AB24-7CFC36917E82}" srcId="{4A0190A1-A685-490D-BBBF-D9DB3FBA511D}" destId="{16B2CA71-5BE6-49B4-8491-C07E1C764C1A}" srcOrd="0" destOrd="0" parTransId="{9B5419B0-603C-4589-8611-B2AB0163C8BD}" sibTransId="{CDF35A08-3A79-41E5-A37D-43AF0BF9FFFD}"/>
    <dgm:cxn modelId="{DA03C5B8-DD51-41DB-B3E6-3AAC0D8017E1}" type="presOf" srcId="{16B2CA71-5BE6-49B4-8491-C07E1C764C1A}" destId="{FB1C921E-E900-4AB3-97B3-A9DD45B7E785}" srcOrd="0" destOrd="0" presId="urn:microsoft.com/office/officeart/2005/8/layout/hChevron3"/>
    <dgm:cxn modelId="{C7C8948A-47D4-4420-AAE8-62BDC253CEE4}" type="presParOf" srcId="{049C327A-A48A-45C6-8406-694E29543D85}" destId="{FB1C921E-E900-4AB3-97B3-A9DD45B7E78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1C921E-E900-4AB3-97B3-A9DD45B7E785}">
      <dsp:nvSpPr>
        <dsp:cNvPr id="0" name=""/>
        <dsp:cNvSpPr/>
      </dsp:nvSpPr>
      <dsp:spPr>
        <a:xfrm>
          <a:off x="0" y="0"/>
          <a:ext cx="6737485" cy="36004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SEO</a:t>
          </a:r>
          <a:endParaRPr lang="cs-CZ" sz="2400" b="1" kern="1200" dirty="0"/>
        </a:p>
      </dsp:txBody>
      <dsp:txXfrm>
        <a:off x="0" y="0"/>
        <a:ext cx="6737485" cy="3600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1C921E-E900-4AB3-97B3-A9DD45B7E785}">
      <dsp:nvSpPr>
        <dsp:cNvPr id="0" name=""/>
        <dsp:cNvSpPr/>
      </dsp:nvSpPr>
      <dsp:spPr>
        <a:xfrm>
          <a:off x="0" y="0"/>
          <a:ext cx="3284477" cy="36004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PPC</a:t>
          </a:r>
          <a:endParaRPr lang="cs-CZ" sz="2400" b="1" kern="1200" dirty="0"/>
        </a:p>
      </dsp:txBody>
      <dsp:txXfrm>
        <a:off x="0" y="0"/>
        <a:ext cx="3284477" cy="3600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1C921E-E900-4AB3-97B3-A9DD45B7E785}">
      <dsp:nvSpPr>
        <dsp:cNvPr id="0" name=""/>
        <dsp:cNvSpPr/>
      </dsp:nvSpPr>
      <dsp:spPr>
        <a:xfrm>
          <a:off x="0" y="0"/>
          <a:ext cx="3284477" cy="36004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Přímý prodej</a:t>
          </a:r>
          <a:endParaRPr lang="cs-CZ" sz="2400" b="1" kern="1200" dirty="0"/>
        </a:p>
      </dsp:txBody>
      <dsp:txXfrm>
        <a:off x="0" y="0"/>
        <a:ext cx="3284477" cy="3600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D4D6FA-21A6-497D-B6E3-3F780D731759}">
      <dsp:nvSpPr>
        <dsp:cNvPr id="0" name=""/>
        <dsp:cNvSpPr/>
      </dsp:nvSpPr>
      <dsp:spPr>
        <a:xfrm>
          <a:off x="4241" y="306164"/>
          <a:ext cx="2469058" cy="98762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 dirty="0" smtClean="0"/>
            <a:t>Katalog, soutěž</a:t>
          </a:r>
          <a:endParaRPr lang="cs-CZ" sz="2300" b="1" kern="1200" dirty="0"/>
        </a:p>
      </dsp:txBody>
      <dsp:txXfrm>
        <a:off x="4241" y="306164"/>
        <a:ext cx="2469058" cy="987623"/>
      </dsp:txXfrm>
    </dsp:sp>
    <dsp:sp modelId="{770E3947-D033-42F9-B2D0-08E9F8D17872}">
      <dsp:nvSpPr>
        <dsp:cNvPr id="0" name=""/>
        <dsp:cNvSpPr/>
      </dsp:nvSpPr>
      <dsp:spPr>
        <a:xfrm>
          <a:off x="2226394" y="306164"/>
          <a:ext cx="2469058" cy="98762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 dirty="0" smtClean="0"/>
            <a:t>Funkce uživatelé</a:t>
          </a:r>
          <a:endParaRPr lang="cs-CZ" sz="2300" b="1" kern="1200" dirty="0"/>
        </a:p>
      </dsp:txBody>
      <dsp:txXfrm>
        <a:off x="2226394" y="306164"/>
        <a:ext cx="2469058" cy="987623"/>
      </dsp:txXfrm>
    </dsp:sp>
    <dsp:sp modelId="{091EE827-9F34-47E7-B023-6B669B21F41A}">
      <dsp:nvSpPr>
        <dsp:cNvPr id="0" name=""/>
        <dsp:cNvSpPr/>
      </dsp:nvSpPr>
      <dsp:spPr>
        <a:xfrm>
          <a:off x="4448547" y="306164"/>
          <a:ext cx="2469058" cy="98762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 dirty="0" smtClean="0"/>
            <a:t>Funkce sportoviště</a:t>
          </a:r>
          <a:endParaRPr lang="cs-CZ" sz="2300" b="1" kern="1200" dirty="0"/>
        </a:p>
      </dsp:txBody>
      <dsp:txXfrm>
        <a:off x="4448547" y="306164"/>
        <a:ext cx="2469058" cy="987623"/>
      </dsp:txXfrm>
    </dsp:sp>
    <dsp:sp modelId="{59B13F9B-4947-477D-AF6B-09ACE98AD428}">
      <dsp:nvSpPr>
        <dsp:cNvPr id="0" name=""/>
        <dsp:cNvSpPr/>
      </dsp:nvSpPr>
      <dsp:spPr>
        <a:xfrm>
          <a:off x="6670699" y="306164"/>
          <a:ext cx="2469058" cy="98762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 dirty="0" smtClean="0"/>
            <a:t>Rezervace</a:t>
          </a:r>
          <a:endParaRPr lang="cs-CZ" sz="2300" b="1" kern="1200" dirty="0"/>
        </a:p>
      </dsp:txBody>
      <dsp:txXfrm>
        <a:off x="6670699" y="306164"/>
        <a:ext cx="2469058" cy="98762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1C921E-E900-4AB3-97B3-A9DD45B7E785}">
      <dsp:nvSpPr>
        <dsp:cNvPr id="0" name=""/>
        <dsp:cNvSpPr/>
      </dsp:nvSpPr>
      <dsp:spPr>
        <a:xfrm>
          <a:off x="0" y="0"/>
          <a:ext cx="5646600" cy="36004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Akvizice - uživatelé</a:t>
          </a:r>
          <a:endParaRPr lang="cs-CZ" sz="2400" b="1" kern="1200" dirty="0"/>
        </a:p>
      </dsp:txBody>
      <dsp:txXfrm>
        <a:off x="0" y="0"/>
        <a:ext cx="5646600" cy="3600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1C921E-E900-4AB3-97B3-A9DD45B7E785}">
      <dsp:nvSpPr>
        <dsp:cNvPr id="0" name=""/>
        <dsp:cNvSpPr/>
      </dsp:nvSpPr>
      <dsp:spPr>
        <a:xfrm>
          <a:off x="3304" y="0"/>
          <a:ext cx="3380563" cy="36004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Akvizice - sportoviště</a:t>
          </a:r>
          <a:endParaRPr lang="cs-CZ" sz="2400" b="1" kern="1200" dirty="0"/>
        </a:p>
      </dsp:txBody>
      <dsp:txXfrm>
        <a:off x="3304" y="0"/>
        <a:ext cx="3380563" cy="360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1E7D2-C9B8-4595-A7E7-B60B3C8D116A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6A8B4-A988-490B-B75C-FB6BD9EBDD5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9C4C9-8D6A-4E32-8855-F4F3F3122FA3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87% alespoň 1x týdně</a:t>
            </a:r>
          </a:p>
          <a:p>
            <a:r>
              <a:rPr lang="cs-CZ" dirty="0" smtClean="0"/>
              <a:t>95% alespoň 1x měsíc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69% alespoň 1x týdně</a:t>
            </a:r>
          </a:p>
          <a:p>
            <a:r>
              <a:rPr lang="cs-CZ" dirty="0" smtClean="0"/>
              <a:t>92% alespoň 1x měsíc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Průměr lehce nad 400 Kč</a:t>
            </a:r>
          </a:p>
          <a:p>
            <a:r>
              <a:rPr lang="cs-CZ" dirty="0" smtClean="0"/>
              <a:t>Medián lehce nad 300 Kč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Google</a:t>
            </a:r>
            <a:r>
              <a:rPr lang="cs-CZ" dirty="0" smtClean="0"/>
              <a:t> + Seznam</a:t>
            </a:r>
          </a:p>
          <a:p>
            <a:r>
              <a:rPr lang="cs-CZ" dirty="0" smtClean="0"/>
              <a:t>Sport</a:t>
            </a:r>
            <a:r>
              <a:rPr lang="cs-CZ" baseline="0" dirty="0" smtClean="0"/>
              <a:t> + 4 města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31% lidí zkouší nové sporty nebo sportoviště</a:t>
            </a:r>
          </a:p>
          <a:p>
            <a:r>
              <a:rPr lang="cs-CZ" dirty="0" smtClean="0"/>
              <a:t>20% by chtělo nové sporty</a:t>
            </a:r>
          </a:p>
          <a:p>
            <a:r>
              <a:rPr lang="cs-CZ" dirty="0" smtClean="0"/>
              <a:t>13% by chtělo nová sportoviště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Vážený průměr 4500</a:t>
            </a:r>
          </a:p>
          <a:p>
            <a:r>
              <a:rPr lang="cs-CZ" dirty="0" smtClean="0"/>
              <a:t>Medián 1000 Kč</a:t>
            </a:r>
          </a:p>
          <a:p>
            <a:r>
              <a:rPr lang="cs-CZ" dirty="0" smtClean="0"/>
              <a:t>Dobrý potenciál na 2000-3000 Kč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44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45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46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47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48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49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59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66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  <a:p>
            <a:r>
              <a:rPr lang="cs-CZ" baseline="0" dirty="0" smtClean="0"/>
              <a:t>Apple – i emocionální vztah, být nejlepší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A8B4-A988-490B-B75C-FB6BD9EBDD57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40419"/>
            </a:gs>
            <a:gs pos="50000">
              <a:srgbClr val="060638">
                <a:alpha val="94902"/>
              </a:srgbClr>
            </a:gs>
            <a:gs pos="74000">
              <a:srgbClr val="060638">
                <a:alpha val="89804"/>
              </a:srgbClr>
            </a:gs>
            <a:gs pos="100000">
              <a:srgbClr val="060638">
                <a:alpha val="75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83743"/>
            </a:gs>
            <a:gs pos="50000">
              <a:srgbClr val="183743">
                <a:alpha val="94902"/>
              </a:srgbClr>
            </a:gs>
            <a:gs pos="74000">
              <a:srgbClr val="183743">
                <a:alpha val="89804"/>
              </a:srgbClr>
            </a:gs>
            <a:gs pos="100000">
              <a:srgbClr val="183743">
                <a:alpha val="85098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3599D-5217-4AF0-B8F7-9DB87DE49832}" type="datetimeFigureOut">
              <a:rPr lang="cs-CZ" smtClean="0"/>
              <a:pPr/>
              <a:t>15.1.2013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57C8F-562C-411D-AACF-E4284D21A18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my.cz/Remesla-a-sluzby/Sportovni-sluzby/Sportovni-centra-a-sportoviste/reg/ceska-republika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desportovat.fitweb.cz/: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33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470025"/>
          </a:xfrm>
        </p:spPr>
        <p:txBody>
          <a:bodyPr>
            <a:noAutofit/>
          </a:bodyPr>
          <a:lstStyle/>
          <a:p>
            <a:r>
              <a:rPr lang="cs-CZ" sz="3600" dirty="0" smtClean="0"/>
              <a:t>Prezentace podnikatelského plánu internetového </a:t>
            </a:r>
            <a:r>
              <a:rPr lang="cs-CZ" sz="3600" dirty="0" err="1" smtClean="0"/>
              <a:t>startupu</a:t>
            </a:r>
            <a:r>
              <a:rPr lang="cs-CZ" sz="3600" dirty="0" smtClean="0"/>
              <a:t> </a:t>
            </a:r>
            <a:r>
              <a:rPr lang="cs-CZ" sz="3600" dirty="0" err="1" smtClean="0"/>
              <a:t>SportCentral</a:t>
            </a:r>
            <a:r>
              <a:rPr lang="cs-CZ" sz="3600" dirty="0" smtClean="0"/>
              <a:t> investorovi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752600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Roman </a:t>
            </a:r>
            <a:r>
              <a:rPr lang="cs-CZ" dirty="0" err="1" smtClean="0"/>
              <a:t>Sterly</a:t>
            </a:r>
            <a:endParaRPr lang="cs-CZ" dirty="0" smtClean="0"/>
          </a:p>
          <a:p>
            <a:r>
              <a:rPr lang="cs-CZ" dirty="0" smtClean="0"/>
              <a:t>20.12.2011</a:t>
            </a:r>
            <a:endParaRPr lang="cs-CZ" dirty="0"/>
          </a:p>
        </p:txBody>
      </p:sp>
      <p:pic>
        <p:nvPicPr>
          <p:cNvPr id="1026" name="Picture 2" descr="C:\Users\Roman Sterly\Dropbox\SportCentral - management\Grafika\Logo, sociální sítě, propagace\MEDIA-KIT\LOGO\logo-transparent.png"/>
          <p:cNvPicPr>
            <a:picLocks noChangeAspect="1" noChangeArrowheads="1"/>
          </p:cNvPicPr>
          <p:nvPr/>
        </p:nvPicPr>
        <p:blipFill>
          <a:blip r:embed="rId3" cstate="print"/>
          <a:srcRect t="36382" b="35741"/>
          <a:stretch>
            <a:fillRect/>
          </a:stretch>
        </p:blipFill>
        <p:spPr bwMode="auto">
          <a:xfrm>
            <a:off x="899592" y="512676"/>
            <a:ext cx="7620000" cy="2124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- uživatelé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Najít všechna sportoviště v jednom městě</a:t>
            </a:r>
          </a:p>
          <a:p>
            <a:r>
              <a:rPr lang="cs-CZ" dirty="0" smtClean="0"/>
              <a:t>Zorganizovat turnaj (zejména pro lidi, které neznám)</a:t>
            </a:r>
          </a:p>
          <a:p>
            <a:r>
              <a:rPr lang="cs-CZ" dirty="0" smtClean="0"/>
              <a:t>Najít spoluhráče, kteří rádi chodí na moje oblíbené místo</a:t>
            </a:r>
          </a:p>
          <a:p>
            <a:r>
              <a:rPr lang="cs-CZ" dirty="0" smtClean="0"/>
              <a:t>Získat novinky a akce na sportovištích</a:t>
            </a:r>
          </a:p>
          <a:p>
            <a:r>
              <a:rPr lang="cs-CZ" dirty="0" smtClean="0"/>
              <a:t>Pohodlně se zarezervovat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- sportoviště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Nemají peníze (na SEO, web, vlastní rezervace), ale potřebují zákazníky</a:t>
            </a:r>
          </a:p>
          <a:p>
            <a:r>
              <a:rPr lang="cs-CZ" dirty="0" smtClean="0"/>
              <a:t>Pokles konání firemních akcí</a:t>
            </a:r>
          </a:p>
          <a:p>
            <a:r>
              <a:rPr lang="cs-CZ" dirty="0" smtClean="0"/>
              <a:t>Neefektivnost reklamy</a:t>
            </a:r>
          </a:p>
          <a:p>
            <a:r>
              <a:rPr lang="cs-CZ" dirty="0" smtClean="0"/>
              <a:t>Nemají čas</a:t>
            </a:r>
          </a:p>
          <a:p>
            <a:r>
              <a:rPr lang="cs-CZ" dirty="0" smtClean="0"/>
              <a:t>Nemožnost přesvědčit některé věkové skupiny na sportování</a:t>
            </a:r>
          </a:p>
          <a:p>
            <a:r>
              <a:rPr lang="cs-CZ" dirty="0" err="1" smtClean="0"/>
              <a:t>Slevomaty</a:t>
            </a:r>
            <a:r>
              <a:rPr lang="cs-CZ" dirty="0" smtClean="0"/>
              <a:t> nepřináší věrnost a jsou nákladné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cs-CZ" sz="3200" dirty="0" smtClean="0"/>
              <a:t>Pro rekreační sportovce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040188" cy="4464496"/>
          </a:xfrm>
        </p:spPr>
        <p:txBody>
          <a:bodyPr/>
          <a:lstStyle/>
          <a:p>
            <a:r>
              <a:rPr lang="cs-CZ" sz="2800" dirty="0" smtClean="0"/>
              <a:t>Zvyšovat zážitek ze sportování</a:t>
            </a:r>
          </a:p>
          <a:p>
            <a:r>
              <a:rPr lang="cs-CZ" sz="2800" dirty="0" smtClean="0"/>
              <a:t>Najít sportoviště</a:t>
            </a:r>
          </a:p>
          <a:p>
            <a:r>
              <a:rPr lang="cs-CZ" sz="2800" dirty="0" smtClean="0"/>
              <a:t>Vyzkoušet nové sporty</a:t>
            </a:r>
          </a:p>
          <a:p>
            <a:r>
              <a:rPr lang="cs-CZ" sz="2800" dirty="0" smtClean="0"/>
              <a:t>Zorganizovat sportovní aktivity</a:t>
            </a:r>
          </a:p>
          <a:p>
            <a:r>
              <a:rPr lang="cs-CZ" sz="2800" dirty="0" smtClean="0"/>
              <a:t>Zarezervovat návštěvu</a:t>
            </a:r>
          </a:p>
          <a:p>
            <a:r>
              <a:rPr lang="cs-CZ" sz="2800" dirty="0" smtClean="0"/>
              <a:t>Najít spoluhráče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620688"/>
            <a:ext cx="4041775" cy="63976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Pro sportovní zařízení</a:t>
            </a:r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041775" cy="446449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Zvyšovat hodnotu svého sportoviště</a:t>
            </a:r>
          </a:p>
          <a:p>
            <a:r>
              <a:rPr lang="cs-CZ" sz="2800" dirty="0" smtClean="0"/>
              <a:t>Dělat efektivní marketing</a:t>
            </a:r>
          </a:p>
          <a:p>
            <a:r>
              <a:rPr lang="cs-CZ" sz="2800" dirty="0" smtClean="0"/>
              <a:t>Získat nové zákazníky</a:t>
            </a:r>
          </a:p>
          <a:p>
            <a:r>
              <a:rPr lang="cs-CZ" sz="2800" dirty="0" smtClean="0"/>
              <a:t>Obstát v konkurenci</a:t>
            </a:r>
          </a:p>
          <a:p>
            <a:r>
              <a:rPr lang="cs-CZ" sz="2800" dirty="0" smtClean="0"/>
              <a:t>Nabídnout sportujícím nové služby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5517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Internetový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portál </a:t>
            </a:r>
            <a:r>
              <a:rPr kumimoji="0" lang="cs-CZ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Sportcentral.cz</a:t>
            </a:r>
            <a:endParaRPr kumimoji="0" lang="cs-CZ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568539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213735" y="-328122"/>
            <a:ext cx="15571470" cy="9589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Sportcentral</a:t>
            </a:r>
            <a:r>
              <a:rPr lang="cs-CZ" dirty="0" smtClean="0"/>
              <a:t> je…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První místo, kde budou lidé hledat, kam půjdou za sportem. </a:t>
            </a:r>
          </a:p>
          <a:p>
            <a:r>
              <a:rPr lang="cs-CZ" dirty="0" smtClean="0"/>
              <a:t>První místo, kde se budou chtít sportoviště lidem ukázat.</a:t>
            </a:r>
          </a:p>
          <a:p>
            <a:r>
              <a:rPr lang="cs-CZ" dirty="0" smtClean="0"/>
              <a:t>To nejdůležitější místo pro každého sportovce před, po, i během sportování.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cs-CZ" sz="8000" dirty="0" smtClean="0"/>
              <a:t>DEMO</a:t>
            </a:r>
            <a:endParaRPr lang="cs-CZ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Webová aplikace</a:t>
            </a:r>
          </a:p>
          <a:p>
            <a:r>
              <a:rPr lang="cs-CZ" sz="4000" dirty="0" smtClean="0"/>
              <a:t>Všechna sportoviště v ČR</a:t>
            </a:r>
          </a:p>
          <a:p>
            <a:r>
              <a:rPr lang="cs-CZ" sz="4000" dirty="0" smtClean="0"/>
              <a:t>Vyhledávání podle kritérií</a:t>
            </a:r>
          </a:p>
          <a:p>
            <a:r>
              <a:rPr lang="cs-CZ" sz="4000" dirty="0" smtClean="0"/>
              <a:t>Rezervace</a:t>
            </a:r>
          </a:p>
          <a:p>
            <a:r>
              <a:rPr lang="cs-CZ" sz="4000" dirty="0" smtClean="0"/>
              <a:t>Nástroj pro organizaci</a:t>
            </a:r>
          </a:p>
          <a:p>
            <a:r>
              <a:rPr lang="cs-CZ" sz="4000" dirty="0" smtClean="0"/>
              <a:t>Sportující</a:t>
            </a:r>
          </a:p>
          <a:p>
            <a:r>
              <a:rPr lang="cs-CZ" sz="4000" dirty="0" smtClean="0"/>
              <a:t>Sportovní akce</a:t>
            </a:r>
          </a:p>
          <a:p>
            <a:r>
              <a:rPr lang="cs-CZ" sz="4000" dirty="0" smtClean="0"/>
              <a:t>Akční nabídky sportovišť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0384" y="1542492"/>
            <a:ext cx="8003232" cy="3773016"/>
          </a:xfrm>
        </p:spPr>
        <p:txBody>
          <a:bodyPr>
            <a:normAutofit/>
          </a:bodyPr>
          <a:lstStyle/>
          <a:p>
            <a:r>
              <a:rPr lang="cs-CZ" sz="4000" dirty="0" smtClean="0"/>
              <a:t>Marketing</a:t>
            </a:r>
          </a:p>
          <a:p>
            <a:r>
              <a:rPr lang="cs-CZ" sz="4000" dirty="0" smtClean="0"/>
              <a:t>Sportovní portál</a:t>
            </a:r>
          </a:p>
          <a:p>
            <a:r>
              <a:rPr lang="cs-CZ" sz="4000" dirty="0" smtClean="0"/>
              <a:t>Rezervace</a:t>
            </a:r>
          </a:p>
          <a:p>
            <a:r>
              <a:rPr lang="cs-CZ" sz="4000" dirty="0" smtClean="0"/>
              <a:t>Databáze zákazníků</a:t>
            </a:r>
          </a:p>
          <a:p>
            <a:r>
              <a:rPr lang="cs-CZ" sz="4000" dirty="0" smtClean="0"/>
              <a:t>Informování</a:t>
            </a:r>
            <a:endParaRPr lang="cs-CZ" sz="4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568539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213735" y="-328122"/>
            <a:ext cx="15571470" cy="958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Untitled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8008" y="3861048"/>
            <a:ext cx="4427984" cy="1648084"/>
          </a:xfrm>
          <a:prstGeom prst="rect">
            <a:avLst/>
          </a:prstGeom>
          <a:effectLst>
            <a:glow rad="101600">
              <a:schemeClr val="tx2"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Business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1148"/>
          </a:xfrm>
        </p:spPr>
        <p:txBody>
          <a:bodyPr>
            <a:normAutofit/>
          </a:bodyPr>
          <a:lstStyle/>
          <a:p>
            <a:r>
              <a:rPr lang="cs-CZ" dirty="0" smtClean="0"/>
              <a:t>Portál pro rekreační sportovce</a:t>
            </a:r>
          </a:p>
          <a:p>
            <a:r>
              <a:rPr lang="cs-CZ" dirty="0" smtClean="0"/>
              <a:t>Bezplatné služby uživatelům</a:t>
            </a:r>
          </a:p>
          <a:p>
            <a:r>
              <a:rPr lang="cs-CZ" dirty="0" smtClean="0"/>
              <a:t>Bezplatné služby sportovištím – detail sportoviště</a:t>
            </a:r>
          </a:p>
          <a:p>
            <a:r>
              <a:rPr lang="cs-CZ" dirty="0" smtClean="0"/>
              <a:t>Placené služby sportovištím – rezervace, přednostní výpis, </a:t>
            </a:r>
            <a:r>
              <a:rPr lang="cs-CZ" dirty="0" err="1" smtClean="0"/>
              <a:t>emailing</a:t>
            </a:r>
            <a:r>
              <a:rPr lang="cs-CZ" dirty="0" smtClean="0"/>
              <a:t>, pořádání akcí</a:t>
            </a:r>
          </a:p>
          <a:p>
            <a:pPr lvl="1"/>
            <a:r>
              <a:rPr lang="cs-CZ" dirty="0" err="1" smtClean="0"/>
              <a:t>Subscription</a:t>
            </a:r>
            <a:r>
              <a:rPr lang="cs-CZ" dirty="0" smtClean="0"/>
              <a:t> systém</a:t>
            </a:r>
          </a:p>
          <a:p>
            <a:pPr lvl="1"/>
            <a:r>
              <a:rPr lang="cs-CZ" dirty="0" smtClean="0"/>
              <a:t>Jednorázové platby za služby</a:t>
            </a:r>
          </a:p>
          <a:p>
            <a:r>
              <a:rPr lang="cs-CZ" dirty="0" smtClean="0"/>
              <a:t>Reklamní prostor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Podrobnější článek k prezentaci a video z celé prezentace:</a:t>
            </a:r>
          </a:p>
          <a:p>
            <a:pPr>
              <a:buNone/>
            </a:pPr>
            <a:r>
              <a:rPr lang="cs-CZ" dirty="0" smtClean="0"/>
              <a:t>	http://www.</a:t>
            </a:r>
            <a:r>
              <a:rPr lang="cs-CZ" dirty="0" err="1" smtClean="0"/>
              <a:t>startuphelp.cz</a:t>
            </a:r>
            <a:r>
              <a:rPr lang="cs-CZ" dirty="0" smtClean="0"/>
              <a:t>/?p=3993</a:t>
            </a:r>
          </a:p>
          <a:p>
            <a:r>
              <a:rPr lang="cs-CZ" dirty="0" smtClean="0"/>
              <a:t>Následující prezentace </a:t>
            </a:r>
            <a:r>
              <a:rPr lang="cs-CZ" dirty="0" err="1" smtClean="0"/>
              <a:t>startupu</a:t>
            </a:r>
            <a:r>
              <a:rPr lang="cs-CZ" dirty="0" smtClean="0"/>
              <a:t> je v nezměněné podobě</a:t>
            </a:r>
            <a:endParaRPr lang="cs-CZ" dirty="0"/>
          </a:p>
        </p:txBody>
      </p:sp>
      <p:pic>
        <p:nvPicPr>
          <p:cNvPr id="4" name="Picture 2" descr="C:\Users\Roman Sterly\Dropbox\SportCentral - management\Grafika\Logo, sociální sítě, propagace\MEDIA-KIT\LOGO\logo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-1179512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SWOT – silné stránky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Zkušenosti a znalosti – marketing, SEO, vývoj SW, </a:t>
            </a:r>
            <a:r>
              <a:rPr lang="cs-CZ" dirty="0" err="1" smtClean="0"/>
              <a:t>startup</a:t>
            </a:r>
            <a:r>
              <a:rPr lang="cs-CZ" dirty="0" smtClean="0"/>
              <a:t> firma</a:t>
            </a:r>
          </a:p>
          <a:p>
            <a:r>
              <a:rPr lang="cs-CZ" dirty="0" smtClean="0"/>
              <a:t>Minulé úspěchy</a:t>
            </a:r>
          </a:p>
          <a:p>
            <a:r>
              <a:rPr lang="cs-CZ" dirty="0" smtClean="0"/>
              <a:t>Kladný vztah k problematice</a:t>
            </a:r>
          </a:p>
          <a:p>
            <a:r>
              <a:rPr lang="cs-CZ" dirty="0" smtClean="0"/>
              <a:t>Touha to udělat</a:t>
            </a:r>
          </a:p>
          <a:p>
            <a:r>
              <a:rPr lang="cs-CZ" dirty="0" smtClean="0"/>
              <a:t>Nápady</a:t>
            </a:r>
          </a:p>
          <a:p>
            <a:r>
              <a:rPr lang="cs-CZ" dirty="0" smtClean="0"/>
              <a:t>Vlastní čas</a:t>
            </a:r>
          </a:p>
          <a:p>
            <a:r>
              <a:rPr lang="cs-CZ" dirty="0" smtClean="0"/>
              <a:t>Jazykové dovednosti</a:t>
            </a:r>
          </a:p>
          <a:p>
            <a:r>
              <a:rPr lang="cs-CZ" dirty="0" smtClean="0"/>
              <a:t>Kontakty v zahraničí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SWOT – slabé stránky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Malé zaměření na výkon</a:t>
            </a:r>
          </a:p>
          <a:p>
            <a:r>
              <a:rPr lang="cs-CZ" dirty="0" smtClean="0"/>
              <a:t>Pomalý postup</a:t>
            </a:r>
          </a:p>
          <a:p>
            <a:r>
              <a:rPr lang="cs-CZ" dirty="0" smtClean="0"/>
              <a:t>Zdroje (finanční, lidské)</a:t>
            </a:r>
          </a:p>
          <a:p>
            <a:r>
              <a:rPr lang="cs-CZ" dirty="0" smtClean="0"/>
              <a:t>Nezkušenost s vedením projektu tohoto typu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SWOT – příležitosti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Rozvoj sociálních sítí</a:t>
            </a:r>
          </a:p>
          <a:p>
            <a:r>
              <a:rPr lang="cs-CZ" dirty="0" smtClean="0"/>
              <a:t>Rozvoj mobilních aplikací</a:t>
            </a:r>
          </a:p>
          <a:p>
            <a:r>
              <a:rPr lang="cs-CZ" dirty="0" smtClean="0"/>
              <a:t>Rozvoj </a:t>
            </a:r>
            <a:r>
              <a:rPr lang="cs-CZ" dirty="0" err="1" smtClean="0"/>
              <a:t>geolokace</a:t>
            </a:r>
            <a:endParaRPr lang="cs-CZ" dirty="0" smtClean="0"/>
          </a:p>
          <a:p>
            <a:r>
              <a:rPr lang="cs-CZ" dirty="0" smtClean="0"/>
              <a:t>Podpora sportování na republikové úrovni</a:t>
            </a:r>
          </a:p>
          <a:p>
            <a:r>
              <a:rPr lang="cs-CZ" dirty="0" smtClean="0"/>
              <a:t>Partnerství (oborové portály, kluby, svazy, apod.)</a:t>
            </a:r>
          </a:p>
          <a:p>
            <a:r>
              <a:rPr lang="cs-CZ" dirty="0" smtClean="0"/>
              <a:t>Dotace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SWOT - hrozby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Konkurence</a:t>
            </a:r>
          </a:p>
          <a:p>
            <a:r>
              <a:rPr lang="cs-CZ" dirty="0" smtClean="0"/>
              <a:t>Malé bariéry pro vstup do odvětví</a:t>
            </a:r>
          </a:p>
          <a:p>
            <a:r>
              <a:rPr lang="cs-CZ" dirty="0" smtClean="0"/>
              <a:t>Nezájem uživatelů</a:t>
            </a:r>
          </a:p>
          <a:p>
            <a:r>
              <a:rPr lang="cs-CZ" dirty="0" smtClean="0"/>
              <a:t>Nezájem sportovišť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Tým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Roman </a:t>
            </a:r>
            <a:r>
              <a:rPr lang="cs-CZ" dirty="0" err="1" smtClean="0"/>
              <a:t>Sterly</a:t>
            </a:r>
            <a:endParaRPr lang="cs-CZ" dirty="0" smtClean="0"/>
          </a:p>
          <a:p>
            <a:r>
              <a:rPr lang="cs-CZ" dirty="0" smtClean="0"/>
              <a:t>Luboš Král</a:t>
            </a:r>
            <a:endParaRPr lang="cs-CZ" dirty="0"/>
          </a:p>
          <a:p>
            <a:r>
              <a:rPr lang="cs-CZ" dirty="0" smtClean="0"/>
              <a:t>David Brožík</a:t>
            </a:r>
          </a:p>
          <a:p>
            <a:r>
              <a:rPr lang="cs-CZ" dirty="0" smtClean="0"/>
              <a:t>Vláďa Aubrecht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Roman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2007 – 2012: FEK ZČU</a:t>
            </a:r>
          </a:p>
          <a:p>
            <a:r>
              <a:rPr lang="cs-CZ" dirty="0" smtClean="0"/>
              <a:t>2008 – 2010: </a:t>
            </a:r>
            <a:r>
              <a:rPr lang="cs-CZ" dirty="0" err="1" smtClean="0"/>
              <a:t>Syntactic</a:t>
            </a:r>
            <a:r>
              <a:rPr lang="cs-CZ" dirty="0" smtClean="0"/>
              <a:t> </a:t>
            </a:r>
            <a:r>
              <a:rPr lang="cs-CZ" dirty="0" err="1" smtClean="0"/>
              <a:t>Sugar</a:t>
            </a:r>
            <a:endParaRPr lang="cs-CZ" dirty="0" smtClean="0"/>
          </a:p>
          <a:p>
            <a:r>
              <a:rPr lang="cs-CZ" dirty="0" smtClean="0"/>
              <a:t>2008 – dnes: Obchodování na burze</a:t>
            </a:r>
          </a:p>
          <a:p>
            <a:r>
              <a:rPr lang="cs-CZ" dirty="0" smtClean="0"/>
              <a:t>2010: </a:t>
            </a:r>
            <a:r>
              <a:rPr lang="cs-CZ" dirty="0" err="1" smtClean="0"/>
              <a:t>Marquette</a:t>
            </a:r>
            <a:r>
              <a:rPr lang="cs-CZ" dirty="0" smtClean="0"/>
              <a:t>, USA</a:t>
            </a:r>
          </a:p>
          <a:p>
            <a:r>
              <a:rPr lang="cs-CZ" dirty="0" smtClean="0"/>
              <a:t>2010: Project </a:t>
            </a:r>
            <a:r>
              <a:rPr lang="cs-CZ" dirty="0" err="1" smtClean="0"/>
              <a:t>manager</a:t>
            </a:r>
            <a:r>
              <a:rPr lang="cs-CZ" dirty="0" smtClean="0"/>
              <a:t> </a:t>
            </a:r>
            <a:r>
              <a:rPr lang="cs-CZ" dirty="0" err="1" smtClean="0"/>
              <a:t>Candytech</a:t>
            </a:r>
            <a:endParaRPr lang="cs-CZ" dirty="0" smtClean="0"/>
          </a:p>
          <a:p>
            <a:r>
              <a:rPr lang="cs-CZ" dirty="0" smtClean="0"/>
              <a:t>2010 – dnes: Pokusy o vlastní internetové projekty</a:t>
            </a:r>
          </a:p>
          <a:p>
            <a:r>
              <a:rPr lang="cs-CZ" dirty="0" smtClean="0"/>
              <a:t>2011: </a:t>
            </a:r>
            <a:r>
              <a:rPr lang="cs-CZ" dirty="0" err="1" smtClean="0"/>
              <a:t>Global</a:t>
            </a:r>
            <a:r>
              <a:rPr lang="cs-CZ" dirty="0" smtClean="0"/>
              <a:t> Management </a:t>
            </a:r>
            <a:r>
              <a:rPr lang="cs-CZ" dirty="0" err="1" smtClean="0"/>
              <a:t>Challenge</a:t>
            </a:r>
            <a:endParaRPr lang="cs-CZ" dirty="0" smtClean="0"/>
          </a:p>
          <a:p>
            <a:r>
              <a:rPr lang="cs-CZ" dirty="0" smtClean="0"/>
              <a:t>2011: SEO </a:t>
            </a:r>
            <a:r>
              <a:rPr lang="cs-CZ" dirty="0" err="1" smtClean="0"/>
              <a:t>Inspirio</a:t>
            </a:r>
            <a:endParaRPr lang="cs-CZ" dirty="0" smtClean="0"/>
          </a:p>
          <a:p>
            <a:r>
              <a:rPr lang="cs-CZ" dirty="0" smtClean="0"/>
              <a:t>2011 – dnes: SEO Socialbakers</a:t>
            </a:r>
          </a:p>
          <a:p>
            <a:r>
              <a:rPr lang="cs-CZ" dirty="0" smtClean="0"/>
              <a:t>2011 – dnes: </a:t>
            </a:r>
            <a:r>
              <a:rPr lang="cs-CZ" dirty="0" err="1" smtClean="0"/>
              <a:t>GMCHelper</a:t>
            </a:r>
            <a:endParaRPr lang="cs-CZ" dirty="0" smtClean="0"/>
          </a:p>
          <a:p>
            <a:r>
              <a:rPr lang="cs-CZ" dirty="0" smtClean="0"/>
              <a:t>2011 – dnes: </a:t>
            </a:r>
            <a:r>
              <a:rPr lang="cs-CZ" dirty="0" err="1" smtClean="0"/>
              <a:t>Sportcentral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Roman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Strategie, management, marketing, prodej, vývoj produktu, SEO, PPC, sociální sítě</a:t>
            </a:r>
          </a:p>
          <a:p>
            <a:r>
              <a:rPr lang="cs-CZ" dirty="0" smtClean="0"/>
              <a:t>Spolehlivost, soutěživost, sny, nápady, touha, rozhodování, plánování, komunikativní, pozitivní myšlení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Luboš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114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2003 – dnes: </a:t>
            </a:r>
            <a:r>
              <a:rPr lang="cs-CZ" dirty="0" err="1" smtClean="0"/>
              <a:t>Freelance</a:t>
            </a:r>
            <a:r>
              <a:rPr lang="cs-CZ" dirty="0" smtClean="0"/>
              <a:t> </a:t>
            </a:r>
            <a:r>
              <a:rPr lang="cs-CZ" dirty="0" err="1" smtClean="0"/>
              <a:t>designer</a:t>
            </a:r>
            <a:endParaRPr lang="cs-CZ" dirty="0" smtClean="0"/>
          </a:p>
          <a:p>
            <a:pPr lvl="1"/>
            <a:r>
              <a:rPr lang="cs-CZ" dirty="0" smtClean="0"/>
              <a:t>Xantipa, </a:t>
            </a:r>
            <a:r>
              <a:rPr lang="cs-CZ" dirty="0" err="1" smtClean="0"/>
              <a:t>iContact</a:t>
            </a:r>
            <a:r>
              <a:rPr lang="cs-CZ" dirty="0" smtClean="0"/>
              <a:t>, </a:t>
            </a:r>
            <a:r>
              <a:rPr lang="cs-CZ" dirty="0" err="1" smtClean="0"/>
              <a:t>Inetrans</a:t>
            </a:r>
            <a:r>
              <a:rPr lang="cs-CZ" dirty="0" smtClean="0"/>
              <a:t>, </a:t>
            </a:r>
            <a:r>
              <a:rPr lang="cs-CZ" dirty="0" err="1" smtClean="0"/>
              <a:t>Welldone</a:t>
            </a:r>
            <a:r>
              <a:rPr lang="cs-CZ" dirty="0" smtClean="0"/>
              <a:t>, </a:t>
            </a:r>
            <a:r>
              <a:rPr lang="cs-CZ" dirty="0" err="1" smtClean="0"/>
              <a:t>Yevos</a:t>
            </a:r>
            <a:r>
              <a:rPr lang="cs-CZ" dirty="0" smtClean="0"/>
              <a:t>, </a:t>
            </a:r>
            <a:r>
              <a:rPr lang="cs-CZ" dirty="0" err="1" smtClean="0"/>
              <a:t>Phomedia</a:t>
            </a:r>
            <a:r>
              <a:rPr lang="cs-CZ" dirty="0" smtClean="0"/>
              <a:t>, </a:t>
            </a:r>
            <a:r>
              <a:rPr lang="cs-CZ" dirty="0" err="1" smtClean="0"/>
              <a:t>Invisible</a:t>
            </a:r>
            <a:r>
              <a:rPr lang="cs-CZ" dirty="0" smtClean="0"/>
              <a:t>, </a:t>
            </a:r>
            <a:r>
              <a:rPr lang="cs-CZ" dirty="0" err="1" smtClean="0"/>
              <a:t>Scarabeo</a:t>
            </a:r>
            <a:endParaRPr lang="cs-CZ" dirty="0" smtClean="0"/>
          </a:p>
          <a:p>
            <a:pPr lvl="1"/>
            <a:r>
              <a:rPr lang="cs-CZ" dirty="0" err="1" smtClean="0"/>
              <a:t>Corporate</a:t>
            </a:r>
            <a:r>
              <a:rPr lang="cs-CZ" dirty="0" smtClean="0"/>
              <a:t> Identity, </a:t>
            </a:r>
            <a:r>
              <a:rPr lang="cs-CZ" dirty="0" err="1" smtClean="0"/>
              <a:t>Webdesign</a:t>
            </a:r>
            <a:r>
              <a:rPr lang="cs-CZ" dirty="0" smtClean="0"/>
              <a:t>, Ilustrace, </a:t>
            </a:r>
            <a:r>
              <a:rPr lang="cs-CZ" dirty="0" err="1" smtClean="0"/>
              <a:t>Print</a:t>
            </a:r>
            <a:r>
              <a:rPr lang="cs-CZ" dirty="0" smtClean="0"/>
              <a:t>, Video instalace</a:t>
            </a:r>
          </a:p>
          <a:p>
            <a:pPr lvl="1"/>
            <a:r>
              <a:rPr lang="cs-CZ" dirty="0" err="1" smtClean="0"/>
              <a:t>Flash</a:t>
            </a:r>
            <a:r>
              <a:rPr lang="cs-CZ" dirty="0" smtClean="0"/>
              <a:t>, </a:t>
            </a:r>
            <a:r>
              <a:rPr lang="cs-CZ" dirty="0" err="1" smtClean="0"/>
              <a:t>Photoshop</a:t>
            </a:r>
            <a:r>
              <a:rPr lang="cs-CZ" dirty="0" smtClean="0"/>
              <a:t>, Corel, </a:t>
            </a:r>
            <a:r>
              <a:rPr lang="cs-CZ" dirty="0" err="1" smtClean="0"/>
              <a:t>Swift</a:t>
            </a:r>
            <a:r>
              <a:rPr lang="cs-CZ" dirty="0" smtClean="0"/>
              <a:t> 3D</a:t>
            </a:r>
          </a:p>
          <a:p>
            <a:pPr lvl="1"/>
            <a:r>
              <a:rPr lang="cs-CZ" dirty="0" smtClean="0"/>
              <a:t>UI/UX</a:t>
            </a:r>
          </a:p>
          <a:p>
            <a:r>
              <a:rPr lang="cs-CZ" dirty="0" smtClean="0"/>
              <a:t>2007 – 2012: UUD ZČU</a:t>
            </a:r>
          </a:p>
          <a:p>
            <a:r>
              <a:rPr lang="cs-CZ" dirty="0" smtClean="0"/>
              <a:t>2010 – dnes: 6 grafiků</a:t>
            </a:r>
          </a:p>
          <a:p>
            <a:r>
              <a:rPr lang="cs-CZ" dirty="0" smtClean="0"/>
              <a:t>2011: 2. místo v návrhu HP stránek Plzeňského kraje</a:t>
            </a:r>
          </a:p>
          <a:p>
            <a:r>
              <a:rPr lang="cs-CZ" dirty="0" smtClean="0"/>
              <a:t>Práce pro </a:t>
            </a:r>
            <a:r>
              <a:rPr lang="cs-CZ" dirty="0" err="1" smtClean="0"/>
              <a:t>startupy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2979" y="2874641"/>
            <a:ext cx="4098042" cy="110871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5400" dirty="0" smtClean="0"/>
              <a:t>Ukázky práce</a:t>
            </a:r>
            <a:endParaRPr lang="cs-CZ" sz="54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David, Vláďa</a:t>
            </a: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2"/>
            </a:gs>
            <a:gs pos="43000">
              <a:srgbClr val="0C0822">
                <a:alpha val="50000"/>
              </a:srgbClr>
            </a:gs>
            <a:gs pos="70000">
              <a:srgbClr val="0C0822">
                <a:alpha val="78000"/>
              </a:srgbClr>
            </a:gs>
            <a:gs pos="100000">
              <a:srgbClr val="0C082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5628" y="2901830"/>
            <a:ext cx="2832745" cy="105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Trh</a:t>
            </a: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Počty sportujících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07288" cy="4133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6822"/>
                <a:gridCol w="2126822"/>
                <a:gridCol w="2126822"/>
                <a:gridCol w="2126822"/>
              </a:tblGrid>
              <a:tr h="826611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u="none" strike="noStrike" dirty="0"/>
                        <a:t>Průzkum 1</a:t>
                      </a:r>
                      <a:endParaRPr lang="cs-CZ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 smtClean="0">
                          <a:solidFill>
                            <a:schemeClr val="tx2"/>
                          </a:solidFill>
                          <a:latin typeface="Calibri"/>
                        </a:rPr>
                        <a:t>Procento</a:t>
                      </a:r>
                      <a:endParaRPr lang="cs-CZ" sz="32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u="none" strike="noStrike" dirty="0"/>
                        <a:t>Základ</a:t>
                      </a:r>
                      <a:endParaRPr lang="cs-CZ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u="none" strike="noStrike" dirty="0"/>
                        <a:t>Sportuje</a:t>
                      </a:r>
                      <a:endParaRPr lang="cs-CZ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26611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/>
                        <a:t>18-30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/>
                        <a:t>80%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 smtClean="0"/>
                        <a:t>1.671.300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 smtClean="0"/>
                        <a:t>1.337.040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26611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/>
                        <a:t>30-50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/>
                        <a:t>60%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 smtClean="0"/>
                        <a:t>3.186.900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 smtClean="0"/>
                        <a:t>1.912.140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26611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/>
                        <a:t>50-65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/>
                        <a:t>37%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 smtClean="0"/>
                        <a:t>2.170.600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 smtClean="0"/>
                        <a:t>803.122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26611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u="none" strike="noStrike" dirty="0"/>
                        <a:t>Průzkum 2</a:t>
                      </a:r>
                      <a:endParaRPr lang="cs-CZ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/>
                        <a:t>62%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 smtClean="0"/>
                        <a:t>10.533.000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 smtClean="0"/>
                        <a:t>6.530.460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98576"/>
            <a:ext cx="8229600" cy="22608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6000" dirty="0" smtClean="0"/>
              <a:t>420.000</a:t>
            </a:r>
          </a:p>
          <a:p>
            <a:pPr algn="ctr">
              <a:buNone/>
            </a:pPr>
            <a:r>
              <a:rPr lang="cs-CZ" sz="4800" dirty="0" smtClean="0"/>
              <a:t>vyhledávacích dotazů za měsíc</a:t>
            </a:r>
            <a:endParaRPr lang="cs-CZ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Počty sportovišť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179510" y="2118556"/>
          <a:ext cx="8784980" cy="2620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6996"/>
                <a:gridCol w="1756996"/>
                <a:gridCol w="1756996"/>
                <a:gridCol w="1756996"/>
                <a:gridCol w="1756996"/>
              </a:tblGrid>
              <a:tr h="1310444">
                <a:tc>
                  <a:txBody>
                    <a:bodyPr/>
                    <a:lstStyle/>
                    <a:p>
                      <a:pPr algn="ctr" fontAlgn="t"/>
                      <a:r>
                        <a:rPr lang="cs-CZ" sz="3200" u="none" strike="noStrike" dirty="0"/>
                        <a:t>koupaliště a bazény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3200" u="none" strike="noStrike" dirty="0"/>
                        <a:t>hřiště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3200" u="none" strike="noStrike"/>
                        <a:t>tělocvičny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3200" u="none" strike="noStrike" dirty="0" smtClean="0"/>
                        <a:t>stadiony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3200" u="none" strike="noStrike" dirty="0"/>
                        <a:t>zimní </a:t>
                      </a:r>
                      <a:r>
                        <a:rPr lang="cs-CZ" sz="3200" u="none" strike="noStrike" dirty="0" smtClean="0"/>
                        <a:t>stadiony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10444">
                <a:tc>
                  <a:txBody>
                    <a:bodyPr/>
                    <a:lstStyle/>
                    <a:p>
                      <a:pPr algn="ctr" fontAlgn="t"/>
                      <a:r>
                        <a:rPr lang="cs-CZ" sz="3200" u="none" strike="noStrike"/>
                        <a:t>1 276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3200" u="none" strike="noStrike" dirty="0"/>
                        <a:t>4 706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3200" u="none" strike="noStrike"/>
                        <a:t>5 286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3200" u="none" strike="noStrike"/>
                        <a:t>91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3200" u="none" strike="noStrike" dirty="0"/>
                        <a:t>221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8172400" y="486916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ČSÚ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83768" y="537321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Celkem: 11580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Proč?</a:t>
            </a:r>
          </a:p>
          <a:p>
            <a:r>
              <a:rPr lang="cs-CZ" dirty="0" smtClean="0"/>
              <a:t>Jak?</a:t>
            </a:r>
          </a:p>
          <a:p>
            <a:r>
              <a:rPr lang="cs-CZ" dirty="0" smtClean="0"/>
              <a:t>Co?</a:t>
            </a:r>
          </a:p>
          <a:p>
            <a:r>
              <a:rPr lang="cs-CZ" dirty="0" smtClean="0"/>
              <a:t>Problém</a:t>
            </a:r>
          </a:p>
          <a:p>
            <a:r>
              <a:rPr lang="cs-CZ" dirty="0" smtClean="0"/>
              <a:t>Řešení</a:t>
            </a:r>
          </a:p>
          <a:p>
            <a:r>
              <a:rPr lang="cs-CZ" dirty="0" smtClean="0"/>
              <a:t>Business Model</a:t>
            </a:r>
          </a:p>
          <a:p>
            <a:r>
              <a:rPr lang="cs-CZ" dirty="0" smtClean="0"/>
              <a:t>SWOT</a:t>
            </a:r>
          </a:p>
          <a:p>
            <a:r>
              <a:rPr lang="cs-CZ" dirty="0" smtClean="0"/>
              <a:t>Tým</a:t>
            </a:r>
          </a:p>
          <a:p>
            <a:r>
              <a:rPr lang="cs-CZ" dirty="0" smtClean="0"/>
              <a:t>Marketing</a:t>
            </a:r>
          </a:p>
          <a:p>
            <a:r>
              <a:rPr lang="cs-CZ" dirty="0" smtClean="0"/>
              <a:t>Postup</a:t>
            </a:r>
          </a:p>
          <a:p>
            <a:r>
              <a:rPr lang="cs-CZ" dirty="0" smtClean="0"/>
              <a:t>Konkurence</a:t>
            </a:r>
          </a:p>
          <a:p>
            <a:r>
              <a:rPr lang="cs-CZ" dirty="0" smtClean="0"/>
              <a:t>Finanční projekce</a:t>
            </a:r>
            <a:endParaRPr lang="cs-CZ" dirty="0"/>
          </a:p>
          <a:p>
            <a:r>
              <a:rPr lang="cs-CZ" dirty="0" smtClean="0"/>
              <a:t>Shrnutí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Počty sportovišť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4000" dirty="0" smtClean="0">
                <a:solidFill>
                  <a:schemeClr val="tx2"/>
                </a:solidFill>
                <a:hlinkClick r:id="rId3"/>
              </a:rPr>
              <a:t>Firmy.</a:t>
            </a:r>
            <a:r>
              <a:rPr lang="cs-CZ" sz="4000" dirty="0" err="1" smtClean="0">
                <a:solidFill>
                  <a:schemeClr val="tx2"/>
                </a:solidFill>
                <a:hlinkClick r:id="rId3"/>
              </a:rPr>
              <a:t>cz</a:t>
            </a:r>
            <a:r>
              <a:rPr lang="cs-CZ" sz="4000" dirty="0" smtClean="0">
                <a:solidFill>
                  <a:schemeClr val="tx2"/>
                </a:solidFill>
              </a:rPr>
              <a:t>: 4000</a:t>
            </a:r>
          </a:p>
          <a:p>
            <a:pPr lvl="0"/>
            <a:r>
              <a:rPr lang="cs-CZ" sz="4000" dirty="0" err="1" smtClean="0">
                <a:solidFill>
                  <a:schemeClr val="tx2"/>
                </a:solidFill>
                <a:hlinkClick r:id="rId4"/>
              </a:rPr>
              <a:t>Kdesportovat.fitweb.cz</a:t>
            </a:r>
            <a:r>
              <a:rPr lang="cs-CZ" sz="4000" dirty="0" smtClean="0">
                <a:solidFill>
                  <a:schemeClr val="tx2"/>
                </a:solidFill>
                <a:hlinkClick r:id="rId4"/>
              </a:rPr>
              <a:t>/:</a:t>
            </a:r>
            <a:r>
              <a:rPr lang="cs-CZ" sz="4000" dirty="0" smtClean="0">
                <a:solidFill>
                  <a:schemeClr val="tx2"/>
                </a:solidFill>
              </a:rPr>
              <a:t> 3000</a:t>
            </a:r>
          </a:p>
          <a:p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27268" cy="45259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Srovnání s restauracemi</a:t>
            </a:r>
          </a:p>
          <a:p>
            <a:pPr lvl="1"/>
            <a:r>
              <a:rPr lang="cs-CZ" sz="3600" dirty="0" smtClean="0"/>
              <a:t>Cca 30000 v ČR</a:t>
            </a:r>
          </a:p>
          <a:p>
            <a:pPr lvl="1"/>
            <a:r>
              <a:rPr lang="cs-CZ" sz="3600" dirty="0" err="1" smtClean="0"/>
              <a:t>Lunchtime.cz</a:t>
            </a:r>
            <a:r>
              <a:rPr lang="cs-CZ" sz="3600" dirty="0" smtClean="0"/>
              <a:t> cca 3000 platících, tj. 10%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/>
          <p:cNvGraphicFramePr/>
          <p:nvPr/>
        </p:nvGraphicFramePr>
        <p:xfrm>
          <a:off x="0" y="0"/>
          <a:ext cx="9143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Marketing - produkt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0434" y="2604610"/>
            <a:ext cx="7103132" cy="16487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000" dirty="0" smtClean="0"/>
              <a:t>Vytvořit hodnotu pro uživatele</a:t>
            </a:r>
          </a:p>
          <a:p>
            <a:pPr algn="ctr">
              <a:buNone/>
            </a:pPr>
            <a:r>
              <a:rPr lang="cs-CZ" sz="4000" dirty="0" smtClean="0"/>
              <a:t>Vytvořit hodnotu pro sportoviště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Marketing - cena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Zdarma pro uživatele</a:t>
            </a:r>
          </a:p>
          <a:p>
            <a:pPr>
              <a:buNone/>
            </a:pPr>
            <a:r>
              <a:rPr lang="cs-CZ" dirty="0" smtClean="0"/>
              <a:t>Napůl placené pro sportoviště</a:t>
            </a:r>
            <a:endParaRPr lang="cs-CZ" dirty="0"/>
          </a:p>
          <a:p>
            <a:r>
              <a:rPr lang="cs-CZ" dirty="0" smtClean="0"/>
              <a:t>300 – 500 Kč / měsíc: rezervace</a:t>
            </a:r>
          </a:p>
          <a:p>
            <a:r>
              <a:rPr lang="cs-CZ" dirty="0" smtClean="0"/>
              <a:t>200 – 400 Kč / měsíc: přednostní výpis</a:t>
            </a:r>
          </a:p>
          <a:p>
            <a:r>
              <a:rPr lang="cs-CZ" dirty="0" smtClean="0"/>
              <a:t>100 – 300 Kč / měsíc: informování o novinkách</a:t>
            </a:r>
          </a:p>
          <a:p>
            <a:r>
              <a:rPr lang="cs-CZ" dirty="0" smtClean="0"/>
              <a:t>1000 Kč jednorázově: slevová kampaň</a:t>
            </a:r>
          </a:p>
          <a:p>
            <a:r>
              <a:rPr lang="cs-CZ" dirty="0" smtClean="0"/>
              <a:t>500 Kč jednorázově: uspořádání akce</a:t>
            </a:r>
          </a:p>
          <a:p>
            <a:pPr>
              <a:buNone/>
            </a:pPr>
            <a:r>
              <a:rPr lang="cs-CZ" dirty="0" smtClean="0"/>
              <a:t>Reklama – běžné ceny (cca 300 Kč CPT)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Marketing - propagace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Akvizice uživatelů</a:t>
            </a:r>
          </a:p>
          <a:p>
            <a:r>
              <a:rPr lang="cs-CZ" dirty="0" smtClean="0"/>
              <a:t>SEO</a:t>
            </a:r>
          </a:p>
          <a:p>
            <a:r>
              <a:rPr lang="cs-CZ" dirty="0" smtClean="0"/>
              <a:t>PPC</a:t>
            </a:r>
          </a:p>
          <a:p>
            <a:r>
              <a:rPr lang="cs-CZ" dirty="0" smtClean="0"/>
              <a:t>Sociální sítě</a:t>
            </a:r>
          </a:p>
          <a:p>
            <a:r>
              <a:rPr lang="cs-CZ" dirty="0" err="1" smtClean="0"/>
              <a:t>Youtube</a:t>
            </a:r>
            <a:endParaRPr lang="cs-CZ" dirty="0" smtClean="0"/>
          </a:p>
          <a:p>
            <a:r>
              <a:rPr lang="cs-CZ" dirty="0" smtClean="0"/>
              <a:t>Samotná sportoviště</a:t>
            </a:r>
          </a:p>
          <a:p>
            <a:r>
              <a:rPr lang="cs-CZ" dirty="0" smtClean="0"/>
              <a:t>Partnerství</a:t>
            </a:r>
          </a:p>
          <a:p>
            <a:r>
              <a:rPr lang="cs-CZ" dirty="0" err="1" smtClean="0"/>
              <a:t>Gamefication</a:t>
            </a:r>
            <a:endParaRPr lang="cs-CZ" dirty="0" smtClean="0"/>
          </a:p>
          <a:p>
            <a:r>
              <a:rPr lang="cs-CZ" dirty="0" smtClean="0"/>
              <a:t>Soutěže</a:t>
            </a:r>
          </a:p>
          <a:p>
            <a:r>
              <a:rPr lang="cs-CZ" dirty="0" smtClean="0"/>
              <a:t>Firmy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Marketing - propagace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Soutěž</a:t>
            </a:r>
          </a:p>
          <a:p>
            <a:r>
              <a:rPr lang="cs-CZ" dirty="0" smtClean="0"/>
              <a:t>Ukázat portál uživatelům</a:t>
            </a:r>
          </a:p>
          <a:p>
            <a:r>
              <a:rPr lang="cs-CZ" dirty="0" smtClean="0"/>
              <a:t>Získat uživatelskou základnu</a:t>
            </a:r>
          </a:p>
          <a:p>
            <a:r>
              <a:rPr lang="cs-CZ" dirty="0" smtClean="0"/>
              <a:t>Zlepšit SEO výkonnost</a:t>
            </a:r>
          </a:p>
          <a:p>
            <a:r>
              <a:rPr lang="cs-CZ" dirty="0" smtClean="0"/>
              <a:t>Získat data pro prodejnost sportovištím</a:t>
            </a:r>
          </a:p>
          <a:p>
            <a:r>
              <a:rPr lang="cs-CZ" dirty="0" smtClean="0"/>
              <a:t>Navodit image </a:t>
            </a:r>
            <a:r>
              <a:rPr lang="cs-CZ" dirty="0" err="1" smtClean="0"/>
              <a:t>používanosti</a:t>
            </a:r>
            <a:r>
              <a:rPr lang="cs-CZ" dirty="0" smtClean="0"/>
              <a:t> portálu</a:t>
            </a:r>
          </a:p>
          <a:p>
            <a:r>
              <a:rPr lang="cs-CZ" dirty="0" smtClean="0"/>
              <a:t>Zjistit klady a zápory portálu</a:t>
            </a:r>
          </a:p>
          <a:p>
            <a:r>
              <a:rPr lang="cs-CZ" dirty="0" smtClean="0"/>
              <a:t>Zvýšit počet sportovišť v systému uživateli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Marketing - propagace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Akvizice sportovišť</a:t>
            </a:r>
          </a:p>
          <a:p>
            <a:pPr lvl="0"/>
            <a:r>
              <a:rPr lang="cs-CZ" dirty="0" smtClean="0"/>
              <a:t>Jednička na trhu, nejvíc uživatelů, nejlepší design, nejlepší funkce</a:t>
            </a:r>
          </a:p>
          <a:p>
            <a:pPr lvl="0"/>
            <a:r>
              <a:rPr lang="cs-CZ" dirty="0" smtClean="0"/>
              <a:t>Více sportovců pro jejich sportoviště</a:t>
            </a:r>
          </a:p>
          <a:p>
            <a:pPr lvl="0"/>
            <a:r>
              <a:rPr lang="cs-CZ" dirty="0" smtClean="0"/>
              <a:t>Podpora loajality zákazníků</a:t>
            </a:r>
          </a:p>
          <a:p>
            <a:pPr lvl="0"/>
            <a:r>
              <a:rPr lang="cs-CZ" dirty="0" smtClean="0"/>
              <a:t>Užitečné funkce – databáze kontaktů, rezervace i na jejich webu, distribuce novinek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Marketing - propagace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Akvizice sportovišť</a:t>
            </a:r>
          </a:p>
          <a:p>
            <a:pPr lvl="0"/>
            <a:r>
              <a:rPr lang="cs-CZ" dirty="0" smtClean="0"/>
              <a:t>SEO</a:t>
            </a:r>
          </a:p>
          <a:p>
            <a:pPr lvl="0"/>
            <a:r>
              <a:rPr lang="cs-CZ" dirty="0" smtClean="0"/>
              <a:t>PPC</a:t>
            </a:r>
          </a:p>
          <a:p>
            <a:pPr lvl="0"/>
            <a:r>
              <a:rPr lang="cs-CZ" dirty="0" smtClean="0"/>
              <a:t>Přímý prodej</a:t>
            </a:r>
          </a:p>
          <a:p>
            <a:pPr lvl="0"/>
            <a:r>
              <a:rPr lang="cs-CZ" dirty="0" smtClean="0"/>
              <a:t>Uživatelé</a:t>
            </a:r>
          </a:p>
          <a:p>
            <a:pPr lvl="0"/>
            <a:r>
              <a:rPr lang="cs-CZ" dirty="0" smtClean="0"/>
              <a:t>PR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Timeline</a:t>
            </a:r>
            <a:endParaRPr lang="cs-CZ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400436" y="4329100"/>
          <a:ext cx="6744072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856820" y="4869160"/>
          <a:ext cx="3287688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5856820" y="5409220"/>
          <a:ext cx="3287688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0" y="1397000"/>
          <a:ext cx="9144000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3491880" y="2960948"/>
          <a:ext cx="5652120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5760132" y="3501008"/>
          <a:ext cx="3383868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360" y="980728"/>
            <a:ext cx="8435280" cy="4896544"/>
          </a:xfrm>
        </p:spPr>
        <p:txBody>
          <a:bodyPr>
            <a:noAutofit/>
          </a:bodyPr>
          <a:lstStyle/>
          <a:p>
            <a:r>
              <a:rPr lang="cs-CZ" sz="4000" dirty="0" smtClean="0"/>
              <a:t>Rád tvořím užitečné věci, které pomáhají druhým</a:t>
            </a:r>
          </a:p>
          <a:p>
            <a:r>
              <a:rPr lang="cs-CZ" sz="4000" dirty="0" smtClean="0"/>
              <a:t>Rád zkouším a učím se nové věci</a:t>
            </a:r>
          </a:p>
          <a:p>
            <a:r>
              <a:rPr lang="cs-CZ" sz="4000" dirty="0" smtClean="0"/>
              <a:t>Rád překonávám výzvy a chci udělat díru do světa</a:t>
            </a:r>
          </a:p>
          <a:p>
            <a:r>
              <a:rPr lang="cs-CZ" sz="4000" dirty="0" smtClean="0"/>
              <a:t>Mám rád internet a nové technologie</a:t>
            </a:r>
          </a:p>
          <a:p>
            <a:r>
              <a:rPr lang="cs-CZ" sz="4000" dirty="0" smtClean="0"/>
              <a:t>Mám rád 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Konkurence</a:t>
            </a: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548" y="2857500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Finanční projekce</a:t>
            </a: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drawingml/2006/table">
            <a:tbl>
              <a:tblPr/>
              <a:tblGrid>
                <a:gridCol w="2843808"/>
                <a:gridCol w="1548172"/>
                <a:gridCol w="1512168"/>
                <a:gridCol w="1440160"/>
                <a:gridCol w="1799691"/>
              </a:tblGrid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4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Neutrální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Průměrná platba / měsíc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400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600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700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800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Počet sportovišť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Příjem od sportovišť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32 000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120 000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350 000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640 000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Počet uživatelů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40000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70000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100000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130000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Cena reklamy (CPT)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300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300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300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300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Příjem z reklamy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120 000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210 000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300 000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390 000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Ročně 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912 000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3 960 000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7 800 000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12 360 000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" y="0"/>
          <a:ext cx="9143997" cy="6858000"/>
        </p:xfrm>
        <a:graphic>
          <a:graphicData uri="http://schemas.openxmlformats.org/drawingml/2006/table">
            <a:tbl>
              <a:tblPr/>
              <a:tblGrid>
                <a:gridCol w="3130612"/>
                <a:gridCol w="1356598"/>
                <a:gridCol w="1545740"/>
                <a:gridCol w="1545740"/>
                <a:gridCol w="1565307"/>
              </a:tblGrid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4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Pesimistický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Průměrná platba / měsíc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300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400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500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600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Počet sportovišť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Příjem od sportovišť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6 000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40 000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100 000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180 000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Počet uživatelů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30000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50000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60000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70000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Cena reklamy (CPT)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300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300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300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300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Příjem z reklamy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90 000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150 000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180 000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210 000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Ročně 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576 000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2 280 000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3 360 000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4 680 000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3065028"/>
                <a:gridCol w="1353720"/>
                <a:gridCol w="1532514"/>
                <a:gridCol w="1532514"/>
                <a:gridCol w="1660224"/>
              </a:tblGrid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4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Optimistický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Průměrná platba / měsíc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500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700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900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1 000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Počet sportovišť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Příjem od sportovišť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50 000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175 000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540 000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1 000 000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Počet uživatelů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50000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100000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125000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150000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Cena reklamy (CPT)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300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300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300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300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Příjem z reklamy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150 000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300 000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375 000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450 000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Ročně 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1 200 000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5 700 000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10 980 000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17 400 000 Kč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5038" y="2874640"/>
            <a:ext cx="6773924" cy="1108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5400" dirty="0" smtClean="0"/>
              <a:t>Jednoduše a použitelně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Ještě jedna věc…</a:t>
            </a: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Users\Roman Sterly\Desktop\Sportcentral - prezentace Tomáš\Map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352"/>
            <a:ext cx="9144000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Users\Roman Sterly\Desktop\Sportcentral - prezentace Tomáš\Map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49280" y="0"/>
            <a:ext cx="22996219" cy="15324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:\Users\Roman Sterly\Desktop\Sportcentral - prezentace Tomáš\Map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6" y="367566"/>
            <a:ext cx="9153613" cy="6122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:\Users\Roman Sterly\Desktop\Sportcentral - prezentace Tomáš\Mapa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0781"/>
            <a:ext cx="9144000" cy="611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:\Users\Roman Sterly\Desktop\Sportcentral - prezentace Tomáš\Mapa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0781"/>
            <a:ext cx="9143999" cy="6116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vize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Zahraničí</a:t>
            </a:r>
          </a:p>
          <a:p>
            <a:r>
              <a:rPr lang="cs-CZ" dirty="0" smtClean="0"/>
              <a:t>Jiné obory</a:t>
            </a:r>
          </a:p>
          <a:p>
            <a:r>
              <a:rPr lang="cs-CZ" dirty="0" smtClean="0"/>
              <a:t>Platforma – nástroje pro vývojáře, kteří mohou  vytvořit osobnější služby pro globální sportovní publikum</a:t>
            </a:r>
          </a:p>
          <a:p>
            <a:r>
              <a:rPr lang="cs-CZ" dirty="0" smtClean="0"/>
              <a:t>Komplexní marketingové služby (nejen internet nebo v rámci portálu)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Realizace další vize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Získání investora</a:t>
            </a:r>
          </a:p>
          <a:p>
            <a:r>
              <a:rPr lang="cs-CZ" dirty="0" err="1" smtClean="0"/>
              <a:t>CzechEkoSystem</a:t>
            </a:r>
            <a:r>
              <a:rPr lang="cs-CZ" dirty="0" smtClean="0"/>
              <a:t> – MPO, 660 mil. Kč, nejméně 5 mil. Kč, z toho 30% soukromý investor, studenti vysoké školy</a:t>
            </a:r>
          </a:p>
          <a:p>
            <a:r>
              <a:rPr lang="cs-CZ" dirty="0" smtClean="0"/>
              <a:t>Apod.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23832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Globálně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65004"/>
          </a:xfrm>
        </p:spPr>
        <p:txBody>
          <a:bodyPr>
            <a:normAutofit/>
          </a:bodyPr>
          <a:lstStyle/>
          <a:p>
            <a:r>
              <a:rPr lang="cs-CZ" dirty="0" smtClean="0"/>
              <a:t>První místo, kde budou lidé hledat, kam půjdou za sportem. </a:t>
            </a:r>
          </a:p>
          <a:p>
            <a:r>
              <a:rPr lang="cs-CZ" dirty="0" smtClean="0"/>
              <a:t>První místo, kde se budou chtít sportoviště lidem ukázat.</a:t>
            </a:r>
          </a:p>
          <a:p>
            <a:r>
              <a:rPr lang="cs-CZ" dirty="0" smtClean="0"/>
              <a:t>To nejdůležitější místo pro každého sportovce před, po, i během sportování.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cs-CZ" sz="4400" dirty="0" smtClean="0"/>
          </a:p>
          <a:p>
            <a:pPr algn="ctr">
              <a:buNone/>
            </a:pPr>
            <a:r>
              <a:rPr lang="cs-CZ" sz="4400" dirty="0" smtClean="0"/>
              <a:t>Roman </a:t>
            </a:r>
            <a:r>
              <a:rPr lang="cs-CZ" sz="4400" dirty="0" err="1" smtClean="0"/>
              <a:t>Sterly</a:t>
            </a:r>
            <a:endParaRPr lang="cs-CZ" sz="4400" dirty="0" smtClean="0"/>
          </a:p>
          <a:p>
            <a:pPr algn="ctr">
              <a:buNone/>
            </a:pPr>
            <a:r>
              <a:rPr lang="cs-CZ" sz="4400" dirty="0" smtClean="0"/>
              <a:t>www.</a:t>
            </a:r>
            <a:r>
              <a:rPr lang="cs-CZ" sz="4400" dirty="0" err="1" smtClean="0"/>
              <a:t>SportCentral.cz</a:t>
            </a:r>
            <a:endParaRPr lang="cs-CZ" sz="4400" dirty="0" smtClean="0"/>
          </a:p>
          <a:p>
            <a:pPr>
              <a:buNone/>
            </a:pPr>
            <a:endParaRPr lang="cs-CZ" sz="3500" dirty="0" smtClean="0"/>
          </a:p>
          <a:p>
            <a:pPr>
              <a:buNone/>
            </a:pPr>
            <a:r>
              <a:rPr lang="cs-CZ" dirty="0" smtClean="0"/>
              <a:t>E: </a:t>
            </a:r>
            <a:r>
              <a:rPr lang="cs-CZ" dirty="0" err="1" smtClean="0"/>
              <a:t>roman.sterly</a:t>
            </a:r>
            <a:r>
              <a:rPr lang="cs-CZ" dirty="0" smtClean="0"/>
              <a:t>@</a:t>
            </a:r>
            <a:r>
              <a:rPr lang="cs-CZ" dirty="0" err="1" smtClean="0"/>
              <a:t>sportcentral.cz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FB: www.</a:t>
            </a:r>
            <a:r>
              <a:rPr lang="cs-CZ" dirty="0" err="1" smtClean="0"/>
              <a:t>fb.com</a:t>
            </a:r>
            <a:r>
              <a:rPr lang="cs-CZ" dirty="0" smtClean="0"/>
              <a:t>/</a:t>
            </a:r>
            <a:r>
              <a:rPr lang="cs-CZ" dirty="0" err="1" smtClean="0"/>
              <a:t>SportCentralCZ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TW: www.</a:t>
            </a:r>
            <a:r>
              <a:rPr lang="cs-CZ" dirty="0" err="1" smtClean="0"/>
              <a:t>twitter.com</a:t>
            </a:r>
            <a:r>
              <a:rPr lang="cs-CZ" dirty="0" smtClean="0"/>
              <a:t>/</a:t>
            </a:r>
            <a:r>
              <a:rPr lang="cs-CZ" dirty="0" err="1" smtClean="0"/>
              <a:t>SportCentralCZ</a:t>
            </a: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5" name="Picture 2" descr="C:\Users\Roman Sterly\Dropbox\SportCentral - management\Grafika\Logo, sociální sítě, propagace\MEDIA-KIT\LOGO\logo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-1179512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30724" y="2946648"/>
            <a:ext cx="1882552" cy="964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5400" dirty="0" smtClean="0"/>
              <a:t>Hezky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58716" y="2946648"/>
            <a:ext cx="2026568" cy="964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5400" dirty="0" smtClean="0"/>
              <a:t>Chytře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717" y="1268760"/>
            <a:ext cx="8222566" cy="19008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800" dirty="0" smtClean="0"/>
              <a:t>Abychom to chtěli sami používat</a:t>
            </a:r>
          </a:p>
          <a:p>
            <a:pPr algn="ctr">
              <a:buNone/>
            </a:pPr>
            <a:r>
              <a:rPr lang="cs-CZ" sz="4800" dirty="0" smtClean="0"/>
              <a:t>Aby nás to bavilo a naplňovalo </a:t>
            </a:r>
          </a:p>
        </p:txBody>
      </p:sp>
      <p:pic>
        <p:nvPicPr>
          <p:cNvPr id="4" name="Obrázek 3" descr="Apple_Logo_by_chris2fre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5588" y="3140968"/>
            <a:ext cx="2912824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PresentationMetadata xmlns:xsi=&quot;http://www.w3.org/2001/XMLSchema-instance&quot; xmlns:xsd=&quot;http://www.w3.org/2001/XMLSchema&quot;&gt;&#10;  &lt;TransitionType&gt;Direct&lt;/TransitionType&gt;&#10;  &lt;UniqueID&gt;0&lt;/UniqueID&gt;&#10;  &lt;ShowPreviews&gt;true&lt;/ShowPreviews&gt;&#10;  &lt;ShowReviews&gt;true&lt;/ShowReviews&gt;&#10;  &lt;ShowHeaderTitle&gt;true&lt;/ShowHeaderTitle&gt;&#10;  &lt;ShowHeaderNumber&gt;true&lt;/ShowHeaderNumber&gt;&#10;  &lt;SectionTemplate&gt;Template2&lt;/SectionTemplate&gt;&#10;  &lt;SectionTemplateColor&gt;&#10;    &lt;A&gt;255&lt;/A&gt;&#10;    &lt;R&gt;0&lt;/R&gt;&#10;    &lt;G&gt;0&lt;/G&gt;&#10;    &lt;B&gt;205&lt;/B&gt;&#10;    &lt;ScA&gt;1&lt;/ScA&gt;&#10;    &lt;ScR&gt;0&lt;/ScR&gt;&#10;    &lt;ScG&gt;0&lt;/ScG&gt;&#10;    &lt;ScB&gt;0.610495567&lt;/ScB&gt;&#10;  &lt;/SectionTemplateColor&gt;&#10;  &lt;SectionArrangement&gt;ZigZag&lt;/SectionArrangement&gt;&#10;&lt;/PresentationMetadata&gt;"/>
</p:tagLst>
</file>

<file path=ppt/theme/theme1.xml><?xml version="1.0" encoding="utf-8"?>
<a:theme xmlns:a="http://schemas.openxmlformats.org/drawingml/2006/main" name="Motiv sady Office">
  <a:themeElements>
    <a:clrScheme name="Vlastní 2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2F2"/>
      </a:hlink>
      <a:folHlink>
        <a:srgbClr val="F2F2F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ortCentral1">
  <a:themeElements>
    <a:clrScheme name="SportCentral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2F2"/>
      </a:hlink>
      <a:folHlink>
        <a:srgbClr val="F2F2F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SportCentral1</Template>
  <TotalTime>3082</TotalTime>
  <Words>1432</Words>
  <Application>Microsoft Office PowerPoint</Application>
  <PresentationFormat>Předvádění na obrazovce (4:3)</PresentationFormat>
  <Paragraphs>441</Paragraphs>
  <Slides>69</Slides>
  <Notes>35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69</vt:i4>
      </vt:variant>
    </vt:vector>
  </HeadingPairs>
  <TitlesOfParts>
    <vt:vector size="71" baseType="lpstr">
      <vt:lpstr>Motiv sady Office</vt:lpstr>
      <vt:lpstr>SportCentral1</vt:lpstr>
      <vt:lpstr>Prezentace podnikatelského plánu internetového startupu SportCentral investorovi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Problémy - uživatelé</vt:lpstr>
      <vt:lpstr>Problémy - sportoviště</vt:lpstr>
      <vt:lpstr>Snímek 12</vt:lpstr>
      <vt:lpstr>Snímek 13</vt:lpstr>
      <vt:lpstr>Sportcentral je…</vt:lpstr>
      <vt:lpstr>DEMO</vt:lpstr>
      <vt:lpstr>Snímek 16</vt:lpstr>
      <vt:lpstr>Snímek 17</vt:lpstr>
      <vt:lpstr>Snímek 18</vt:lpstr>
      <vt:lpstr>Business model</vt:lpstr>
      <vt:lpstr>SWOT – silné stránky</vt:lpstr>
      <vt:lpstr>SWOT – slabé stránky</vt:lpstr>
      <vt:lpstr>SWOT – příležitosti</vt:lpstr>
      <vt:lpstr>SWOT - hrozby</vt:lpstr>
      <vt:lpstr>Tým</vt:lpstr>
      <vt:lpstr>Roman</vt:lpstr>
      <vt:lpstr>Roman</vt:lpstr>
      <vt:lpstr>Luboš</vt:lpstr>
      <vt:lpstr>Snímek 28</vt:lpstr>
      <vt:lpstr>David, Vláďa</vt:lpstr>
      <vt:lpstr>Trh</vt:lpstr>
      <vt:lpstr>Počty sportujících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Počty sportovišť</vt:lpstr>
      <vt:lpstr>Počty sportovišť</vt:lpstr>
      <vt:lpstr>Trh</vt:lpstr>
      <vt:lpstr>Snímek 42</vt:lpstr>
      <vt:lpstr>Marketing - produkt</vt:lpstr>
      <vt:lpstr>Marketing - cena</vt:lpstr>
      <vt:lpstr>Marketing - propagace</vt:lpstr>
      <vt:lpstr>Marketing - propagace</vt:lpstr>
      <vt:lpstr>Marketing - propagace</vt:lpstr>
      <vt:lpstr>Marketing - propagace</vt:lpstr>
      <vt:lpstr>Timeline</vt:lpstr>
      <vt:lpstr>Konkurence</vt:lpstr>
      <vt:lpstr>Snímek 51</vt:lpstr>
      <vt:lpstr>Snímek 52</vt:lpstr>
      <vt:lpstr>Snímek 53</vt:lpstr>
      <vt:lpstr>Snímek 54</vt:lpstr>
      <vt:lpstr>Snímek 55</vt:lpstr>
      <vt:lpstr>Finanční projekce</vt:lpstr>
      <vt:lpstr>Snímek 57</vt:lpstr>
      <vt:lpstr>Snímek 58</vt:lpstr>
      <vt:lpstr>Snímek 59</vt:lpstr>
      <vt:lpstr>Ještě jedna věc…</vt:lpstr>
      <vt:lpstr>Snímek 61</vt:lpstr>
      <vt:lpstr>Snímek 62</vt:lpstr>
      <vt:lpstr>Snímek 63</vt:lpstr>
      <vt:lpstr>Snímek 64</vt:lpstr>
      <vt:lpstr>Snímek 65</vt:lpstr>
      <vt:lpstr>Další vize</vt:lpstr>
      <vt:lpstr>Realizace další vize</vt:lpstr>
      <vt:lpstr>Globálně</vt:lpstr>
      <vt:lpstr>Snímek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Roman Sterly</dc:creator>
  <cp:lastModifiedBy>Roman Sterly</cp:lastModifiedBy>
  <cp:revision>139</cp:revision>
  <dcterms:created xsi:type="dcterms:W3CDTF">2011-12-17T15:27:59Z</dcterms:created>
  <dcterms:modified xsi:type="dcterms:W3CDTF">2013-01-15T18:23:59Z</dcterms:modified>
</cp:coreProperties>
</file>